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7" r:id="rId3"/>
    <p:sldId id="385" r:id="rId4"/>
    <p:sldId id="259" r:id="rId5"/>
    <p:sldId id="382" r:id="rId6"/>
    <p:sldId id="383" r:id="rId7"/>
    <p:sldId id="384" r:id="rId8"/>
    <p:sldId id="38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6850"/>
    <a:srgbClr val="A3D6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82" autoAdjust="0"/>
    <p:restoredTop sz="94660"/>
  </p:normalViewPr>
  <p:slideViewPr>
    <p:cSldViewPr snapToGrid="0">
      <p:cViewPr varScale="1">
        <p:scale>
          <a:sx n="57" d="100"/>
          <a:sy n="57" d="100"/>
        </p:scale>
        <p:origin x="736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00693-F6A1-4730-A0FC-2AC5169CDFB9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25A45-4A2C-4CDC-A263-A0F3F5A5AD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103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C2CDC-DA10-4ECE-BC95-6766936E48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749D23-5A4A-4A76-9105-698B592A7A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ED618-076D-4A3C-BCB2-725A9F597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116-EE91-403E-A47A-19EC59D2F26F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0ADF6-2958-441A-99D6-7E3FD5515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0C738-AEC6-4169-8EE9-5E8BB2196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1465-FBD0-4227-B900-E5E7C37B2CD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0196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118A0-42EF-4E8A-91E7-52AA8B97C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15F89D-1565-43BF-B7A8-A338520C5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B26B3-DB56-4B91-ADB9-DF19E9D11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116-EE91-403E-A47A-19EC59D2F26F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2E33F-2263-4AC0-9CEB-EEBFEB40B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37CDF-1E28-467E-8DCF-453C1D728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1465-FBD0-4227-B900-E5E7C37B2CD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2385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732354-B78D-4698-B395-8E9EF99556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3E8F1A-66C2-4F96-ABCA-7E781F887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0BF1A-7030-4F3C-B217-1C2C49E31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116-EE91-403E-A47A-19EC59D2F26F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B3313-7BA4-4B7E-8DB9-7022D0A70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8A2F5-4D38-4E03-8426-D58A18E5B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1465-FBD0-4227-B900-E5E7C37B2CD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247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5C5A5-5E21-469C-BEA7-85F4DFAAD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8B027-AAEB-4DED-8C11-202D255B3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9171A-AEE9-4C90-A748-A46AED1D6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116-EE91-403E-A47A-19EC59D2F26F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F14F0-A022-498F-AA61-86F00119C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CA4D7-2BD6-4A32-AEB0-3E57B63CD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1465-FBD0-4227-B900-E5E7C37B2CD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4874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A91EB-8172-4917-BB77-7F87D22A5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9048E8-9AC7-4D9A-BC97-FF10947ED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9E634-D45B-454F-9A23-99C945C20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116-EE91-403E-A47A-19EC59D2F26F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195266-8428-48D1-B39D-0AD52C24D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DA004-E914-48C5-B513-12696FBE6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1465-FBD0-4227-B900-E5E7C37B2CD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0906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7692B-6988-4D59-B742-FBB5AF089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0672F-B5F2-4166-A5E4-E65B82F430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32CDDC-D5C5-4165-99D1-E8914C8661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B20094-DF88-4603-8563-604B6F04D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116-EE91-403E-A47A-19EC59D2F26F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75E4F-C1BB-40AB-941B-21CB79FF4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C961FD-F568-4044-8C58-ED7A3DB25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1465-FBD0-4227-B900-E5E7C37B2CD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431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FD2FB-60AC-43A8-B39F-60B39907D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DAB8E3-38A4-4D28-8774-7CF1BADAA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63011C-D369-4881-8E50-A866E662F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F174C-318E-4C29-8940-D3C28C2E14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F2CA90-5F2D-4791-919A-A2ADA2BE7F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DD8A9E-5912-4B89-858F-D3C8E362F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116-EE91-403E-A47A-19EC59D2F26F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09E525-F655-474B-8388-D1CB97AD5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F63BDD-C6C3-43EB-84E9-D51944E3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1465-FBD0-4227-B900-E5E7C37B2CD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7559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1E05E-1D58-4816-ADF9-6F0642326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2879AE-C811-4D3C-89CF-235875EDB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116-EE91-403E-A47A-19EC59D2F26F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C484F9-72B5-4C28-94BF-1BB77D29C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0FDF21-3A6B-4E13-8A24-A29030BDD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1465-FBD0-4227-B900-E5E7C37B2CD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516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881830-2B71-4FA3-AF38-EBB73C730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116-EE91-403E-A47A-19EC59D2F26F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8CD33F-9CB7-4AA4-B260-CC3D63D96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3F1CC-41BE-4ECD-85B3-DAF56F827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1465-FBD0-4227-B900-E5E7C37B2CD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6200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9A8D5-DE77-4BF9-8D7A-8005AE2EE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D9691-84A0-4390-93FF-0B7265A82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B7212C-689C-4A9A-8912-F907BA9794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EAC899-9BF9-43A1-9FB9-B3AFD0461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116-EE91-403E-A47A-19EC59D2F26F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16142E-FED5-4E40-A7A4-EB11A2200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E286F6-77F3-46D9-9C57-FFE32C911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1465-FBD0-4227-B900-E5E7C37B2CD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0536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34B02-E615-4275-8E2E-2A117A524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0AA52F-7198-48EB-A309-83D760BA0F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DF2EAD-98D8-4C87-B1E1-42F1F3886B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D8A808-9E10-4136-A50F-E1C034ADB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116-EE91-403E-A47A-19EC59D2F26F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393781-D153-4F88-8F25-5182782A3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3375CE-17DA-4277-B7CC-D3B107360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1465-FBD0-4227-B900-E5E7C37B2CD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9936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9141F0-73CA-4D7D-B0DE-B575C4544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6DBCCA-B3CB-437B-8BC1-65080C721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4337A-B7AD-4486-98FB-E885030C43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4116-EE91-403E-A47A-19EC59D2F26F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9416A-E054-4C8F-9AD4-4C56BC4CB0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636E3-5CB2-4649-B9B9-F5A92E3176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21465-FBD0-4227-B900-E5E7C37B2CD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9933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information@communitydata.c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ome | Community Data Program">
            <a:extLst>
              <a:ext uri="{FF2B5EF4-FFF2-40B4-BE49-F238E27FC236}">
                <a16:creationId xmlns:a16="http://schemas.microsoft.com/office/drawing/2014/main" id="{E3CD9FFE-82FE-4D04-ADD1-63E52A75A4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563" y="176106"/>
            <a:ext cx="87788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507939A-6CE2-4F4F-91F6-5DC0544699FA}"/>
              </a:ext>
            </a:extLst>
          </p:cNvPr>
          <p:cNvSpPr txBox="1"/>
          <p:nvPr/>
        </p:nvSpPr>
        <p:spPr>
          <a:xfrm>
            <a:off x="377371" y="1757052"/>
            <a:ext cx="1133565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400" dirty="0">
                <a:solidFill>
                  <a:srgbClr val="ED6850"/>
                </a:solidFill>
                <a:latin typeface="Avenir Next LT Pro Demi" panose="020B0704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Longitudinal Immigration Database (IMDB)</a:t>
            </a:r>
          </a:p>
          <a:p>
            <a:pPr algn="ctr"/>
            <a:r>
              <a:rPr lang="en-CA" sz="4400" dirty="0">
                <a:solidFill>
                  <a:srgbClr val="ED6850"/>
                </a:solidFill>
                <a:latin typeface="Avenir Next LT Pro Demi" panose="020B0704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CDP catalogue offerings</a:t>
            </a:r>
          </a:p>
          <a:p>
            <a:pPr algn="ctr"/>
            <a:endParaRPr lang="en-CA" sz="1400" dirty="0">
              <a:solidFill>
                <a:schemeClr val="tx1">
                  <a:lumMod val="50000"/>
                </a:schemeClr>
              </a:solidFill>
              <a:latin typeface="Avenir Next LT Pro" panose="020B0504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CA" sz="2400" dirty="0">
              <a:solidFill>
                <a:schemeClr val="tx1">
                  <a:lumMod val="50000"/>
                </a:schemeClr>
              </a:solidFill>
              <a:latin typeface="Avenir Next LT Pro" panose="020B0504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CA" sz="2400" dirty="0">
                <a:solidFill>
                  <a:schemeClr val="tx1">
                    <a:lumMod val="50000"/>
                  </a:schemeClr>
                </a:solidFill>
                <a:latin typeface="Avenir Next LT Pro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November 9</a:t>
            </a:r>
            <a:r>
              <a:rPr lang="en-CA" sz="2400" baseline="30000" dirty="0">
                <a:solidFill>
                  <a:schemeClr val="tx1">
                    <a:lumMod val="50000"/>
                  </a:schemeClr>
                </a:solidFill>
                <a:latin typeface="Avenir Next LT Pro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</a:t>
            </a:r>
            <a:r>
              <a:rPr lang="en-CA" sz="2400" dirty="0">
                <a:solidFill>
                  <a:schemeClr val="tx1">
                    <a:lumMod val="50000"/>
                  </a:schemeClr>
                </a:solidFill>
                <a:latin typeface="Avenir Next LT Pro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2022</a:t>
            </a:r>
          </a:p>
        </p:txBody>
      </p:sp>
      <p:pic>
        <p:nvPicPr>
          <p:cNvPr id="6" name="Picture 2" descr="Home | Community Data Program">
            <a:extLst>
              <a:ext uri="{FF2B5EF4-FFF2-40B4-BE49-F238E27FC236}">
                <a16:creationId xmlns:a16="http://schemas.microsoft.com/office/drawing/2014/main" id="{36B1261C-E4ED-481F-8D4B-3C0C90913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8751" y="5391574"/>
            <a:ext cx="1281329" cy="137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8763337-8A21-4CC9-BF93-122CED5ECFF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3656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88637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4">
            <a:extLst>
              <a:ext uri="{FF2B5EF4-FFF2-40B4-BE49-F238E27FC236}">
                <a16:creationId xmlns:a16="http://schemas.microsoft.com/office/drawing/2014/main" id="{07546E23-B024-47D8-A6F1-A80B877FF519}"/>
              </a:ext>
            </a:extLst>
          </p:cNvPr>
          <p:cNvSpPr txBox="1">
            <a:spLocks/>
          </p:cNvSpPr>
          <p:nvPr/>
        </p:nvSpPr>
        <p:spPr>
          <a:xfrm>
            <a:off x="453997" y="669545"/>
            <a:ext cx="10898110" cy="7210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CA" sz="4000" dirty="0">
                <a:solidFill>
                  <a:srgbClr val="365673"/>
                </a:solidFill>
                <a:latin typeface="Avenir Next LT Pro Demi" panose="020B0704020202020204" pitchFamily="34" charset="0"/>
              </a:rPr>
              <a:t>Where members can find IMDB products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4FC982D-3A7B-468A-AD49-6D284427B1C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3656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FC1D5D-B6BB-58C5-16D3-3E36487B9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1589083"/>
            <a:ext cx="12001500" cy="4086225"/>
          </a:xfrm>
          <a:prstGeom prst="rect">
            <a:avLst/>
          </a:prstGeom>
        </p:spPr>
      </p:pic>
      <p:pic>
        <p:nvPicPr>
          <p:cNvPr id="6" name="Picture 2" descr="Home | Community Data Program">
            <a:extLst>
              <a:ext uri="{FF2B5EF4-FFF2-40B4-BE49-F238E27FC236}">
                <a16:creationId xmlns:a16="http://schemas.microsoft.com/office/drawing/2014/main" id="{36B1261C-E4ED-481F-8D4B-3C0C90913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8751" y="5391574"/>
            <a:ext cx="1281329" cy="137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572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4">
            <a:extLst>
              <a:ext uri="{FF2B5EF4-FFF2-40B4-BE49-F238E27FC236}">
                <a16:creationId xmlns:a16="http://schemas.microsoft.com/office/drawing/2014/main" id="{07546E23-B024-47D8-A6F1-A80B877FF519}"/>
              </a:ext>
            </a:extLst>
          </p:cNvPr>
          <p:cNvSpPr txBox="1">
            <a:spLocks/>
          </p:cNvSpPr>
          <p:nvPr/>
        </p:nvSpPr>
        <p:spPr>
          <a:xfrm>
            <a:off x="453997" y="669545"/>
            <a:ext cx="10898110" cy="7210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CA" sz="4000" dirty="0">
                <a:solidFill>
                  <a:srgbClr val="365673"/>
                </a:solidFill>
                <a:latin typeface="Avenir Next LT Pro Demi" panose="020B0704020202020204" pitchFamily="34" charset="0"/>
              </a:rPr>
              <a:t>Where ISN members can find IMDB products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4FC982D-3A7B-468A-AD49-6D284427B1C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3656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B72EF5-3CAB-8281-EC68-C88E7BEA34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2" y="1659841"/>
            <a:ext cx="11877675" cy="3857625"/>
          </a:xfrm>
          <a:prstGeom prst="rect">
            <a:avLst/>
          </a:prstGeom>
        </p:spPr>
      </p:pic>
      <p:pic>
        <p:nvPicPr>
          <p:cNvPr id="6" name="Picture 2" descr="Home | Community Data Program">
            <a:extLst>
              <a:ext uri="{FF2B5EF4-FFF2-40B4-BE49-F238E27FC236}">
                <a16:creationId xmlns:a16="http://schemas.microsoft.com/office/drawing/2014/main" id="{36B1261C-E4ED-481F-8D4B-3C0C90913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8751" y="5391574"/>
            <a:ext cx="1281329" cy="137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C42D7F8-77AE-4B89-61C5-078F901C47E2}"/>
              </a:ext>
            </a:extLst>
          </p:cNvPr>
          <p:cNvCxnSpPr>
            <a:cxnSpLocks/>
          </p:cNvCxnSpPr>
          <p:nvPr/>
        </p:nvCxnSpPr>
        <p:spPr>
          <a:xfrm>
            <a:off x="6357257" y="4470400"/>
            <a:ext cx="15240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D158B6B-88ED-C4FF-B602-5D824AF59F4D}"/>
              </a:ext>
            </a:extLst>
          </p:cNvPr>
          <p:cNvSpPr txBox="1"/>
          <p:nvPr/>
        </p:nvSpPr>
        <p:spPr>
          <a:xfrm>
            <a:off x="8001112" y="4285734"/>
            <a:ext cx="36974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https://communitydata.ca/idp-data</a:t>
            </a:r>
          </a:p>
        </p:txBody>
      </p:sp>
    </p:spTree>
    <p:extLst>
      <p:ext uri="{BB962C8B-B14F-4D97-AF65-F5344CB8AC3E}">
        <p14:creationId xmlns:p14="http://schemas.microsoft.com/office/powerpoint/2010/main" val="319728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4">
            <a:extLst>
              <a:ext uri="{FF2B5EF4-FFF2-40B4-BE49-F238E27FC236}">
                <a16:creationId xmlns:a16="http://schemas.microsoft.com/office/drawing/2014/main" id="{B0B545F8-41D6-46AE-8AF6-795E795A504D}"/>
              </a:ext>
            </a:extLst>
          </p:cNvPr>
          <p:cNvSpPr txBox="1">
            <a:spLocks/>
          </p:cNvSpPr>
          <p:nvPr/>
        </p:nvSpPr>
        <p:spPr>
          <a:xfrm>
            <a:off x="453997" y="669545"/>
            <a:ext cx="10898110" cy="7210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CA" sz="4000" dirty="0">
                <a:solidFill>
                  <a:srgbClr val="365673"/>
                </a:solidFill>
                <a:latin typeface="Avenir Next LT Pro Demi" panose="020B0704020202020204" pitchFamily="34" charset="0"/>
              </a:rPr>
              <a:t>What IMDB products are available?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53F66B-B43F-41A4-8FE8-9D590185FA4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3656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67A575-9865-4B10-69D1-F285546A0FA2}"/>
              </a:ext>
            </a:extLst>
          </p:cNvPr>
          <p:cNvSpPr txBox="1"/>
          <p:nvPr/>
        </p:nvSpPr>
        <p:spPr>
          <a:xfrm>
            <a:off x="508001" y="1504823"/>
            <a:ext cx="687977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Four IMDB tables in the catalogue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different geographic levels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different tax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bg1">
                  <a:lumMod val="10000"/>
                </a:schemeClr>
              </a:solidFill>
              <a:latin typeface="Avenir Next LT Pro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Two sets of tables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‘core’ IMDB tables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IMDB tables with ICARE</a:t>
            </a:r>
            <a:r>
              <a:rPr lang="en-CA" sz="2400" baseline="300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*</a:t>
            </a: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 data (Settlement Services Data Module)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bg1">
                  <a:lumMod val="10000"/>
                </a:schemeClr>
              </a:solidFill>
              <a:latin typeface="Avenir Next LT Pro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Each set contains a table 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Economic outcomes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Mobility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C50D5C-5DA4-282F-D4A6-F72FECD707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9193" y="1489253"/>
            <a:ext cx="4420915" cy="4040690"/>
          </a:xfrm>
          <a:prstGeom prst="rect">
            <a:avLst/>
          </a:prstGeom>
        </p:spPr>
      </p:pic>
      <p:pic>
        <p:nvPicPr>
          <p:cNvPr id="6" name="Picture 2" descr="Home | Community Data Program">
            <a:extLst>
              <a:ext uri="{FF2B5EF4-FFF2-40B4-BE49-F238E27FC236}">
                <a16:creationId xmlns:a16="http://schemas.microsoft.com/office/drawing/2014/main" id="{36B1261C-E4ED-481F-8D4B-3C0C90913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8751" y="5391574"/>
            <a:ext cx="1281329" cy="137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763D223-7BCC-9F76-C730-24025F511ED3}"/>
              </a:ext>
            </a:extLst>
          </p:cNvPr>
          <p:cNvSpPr txBox="1"/>
          <p:nvPr/>
        </p:nvSpPr>
        <p:spPr>
          <a:xfrm>
            <a:off x="468511" y="6146304"/>
            <a:ext cx="1033475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0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* ICARE = Immigration Contribution Agreement Reporting Environment </a:t>
            </a:r>
          </a:p>
        </p:txBody>
      </p:sp>
    </p:spTree>
    <p:extLst>
      <p:ext uri="{BB962C8B-B14F-4D97-AF65-F5344CB8AC3E}">
        <p14:creationId xmlns:p14="http://schemas.microsoft.com/office/powerpoint/2010/main" val="2174425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4">
            <a:extLst>
              <a:ext uri="{FF2B5EF4-FFF2-40B4-BE49-F238E27FC236}">
                <a16:creationId xmlns:a16="http://schemas.microsoft.com/office/drawing/2014/main" id="{B0B545F8-41D6-46AE-8AF6-795E795A504D}"/>
              </a:ext>
            </a:extLst>
          </p:cNvPr>
          <p:cNvSpPr txBox="1">
            <a:spLocks/>
          </p:cNvSpPr>
          <p:nvPr/>
        </p:nvSpPr>
        <p:spPr>
          <a:xfrm>
            <a:off x="453997" y="669545"/>
            <a:ext cx="10898110" cy="7210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CA" sz="4000" dirty="0">
                <a:solidFill>
                  <a:srgbClr val="365673"/>
                </a:solidFill>
                <a:latin typeface="Avenir Next LT Pro Demi" panose="020B0704020202020204" pitchFamily="34" charset="0"/>
              </a:rPr>
              <a:t>‘core’ IMDB tables dimensions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53F66B-B43F-41A4-8FE8-9D590185FA4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3656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67A575-9865-4B10-69D1-F285546A0FA2}"/>
              </a:ext>
            </a:extLst>
          </p:cNvPr>
          <p:cNvSpPr txBox="1"/>
          <p:nvPr/>
        </p:nvSpPr>
        <p:spPr>
          <a:xfrm>
            <a:off x="508001" y="1432253"/>
            <a:ext cx="1015883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Admission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Tax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Age and Sex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Admission Category (family sponsored, economic, refugee)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Profile (Knowledge of Official Languages, World Area of Birth, Citizenship/pre-admission experience)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bg1">
                  <a:lumMod val="10000"/>
                </a:schemeClr>
              </a:solidFill>
              <a:latin typeface="Avenir Next LT Pro" panose="020B0504020202020204" pitchFamily="34" charset="0"/>
            </a:endParaRPr>
          </a:p>
          <a:p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can cross-tabulate these dimensions with each other and with either: </a:t>
            </a:r>
          </a:p>
          <a:p>
            <a:endParaRPr lang="en-CA" sz="2400" dirty="0">
              <a:solidFill>
                <a:schemeClr val="bg1">
                  <a:lumMod val="10000"/>
                </a:schemeClr>
              </a:solidFill>
              <a:latin typeface="Avenir Next LT Pro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Economic measures (incidence of social assistance, employment earnings, employment insurance, median income…) </a:t>
            </a:r>
            <a:endParaRPr lang="en-CA" sz="2400" b="1" dirty="0">
              <a:solidFill>
                <a:schemeClr val="bg1">
                  <a:lumMod val="10000"/>
                </a:schemeClr>
              </a:solidFill>
              <a:latin typeface="Avenir Next LT Pro" panose="020B0504020202020204" pitchFamily="34" charset="0"/>
            </a:endParaRPr>
          </a:p>
          <a:p>
            <a:r>
              <a:rPr lang="en-CA" sz="2400" b="1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Mobility measures (in-migration, out-migration, retention rate…)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bg1">
                  <a:lumMod val="10000"/>
                </a:schemeClr>
              </a:solidFill>
              <a:latin typeface="Avenir Next LT Pro" panose="020B0504020202020204" pitchFamily="34" charset="0"/>
            </a:endParaRPr>
          </a:p>
        </p:txBody>
      </p:sp>
      <p:pic>
        <p:nvPicPr>
          <p:cNvPr id="6" name="Picture 2" descr="Home | Community Data Program">
            <a:extLst>
              <a:ext uri="{FF2B5EF4-FFF2-40B4-BE49-F238E27FC236}">
                <a16:creationId xmlns:a16="http://schemas.microsoft.com/office/drawing/2014/main" id="{36B1261C-E4ED-481F-8D4B-3C0C90913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8751" y="5391574"/>
            <a:ext cx="1281329" cy="137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5410B69-1BB3-7E40-1D94-325AC12D88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2428" y="1269485"/>
            <a:ext cx="3027680" cy="1271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776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4">
            <a:extLst>
              <a:ext uri="{FF2B5EF4-FFF2-40B4-BE49-F238E27FC236}">
                <a16:creationId xmlns:a16="http://schemas.microsoft.com/office/drawing/2014/main" id="{B0B545F8-41D6-46AE-8AF6-795E795A504D}"/>
              </a:ext>
            </a:extLst>
          </p:cNvPr>
          <p:cNvSpPr txBox="1">
            <a:spLocks/>
          </p:cNvSpPr>
          <p:nvPr/>
        </p:nvSpPr>
        <p:spPr>
          <a:xfrm>
            <a:off x="453997" y="669545"/>
            <a:ext cx="10898110" cy="7210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CA" sz="4000" dirty="0">
                <a:solidFill>
                  <a:srgbClr val="365673"/>
                </a:solidFill>
                <a:latin typeface="Avenir Next LT Pro Demi" panose="020B0704020202020204" pitchFamily="34" charset="0"/>
              </a:rPr>
              <a:t>ICARE IMDB tables dimensions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53F66B-B43F-41A4-8FE8-9D590185FA4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3656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67A575-9865-4B10-69D1-F285546A0FA2}"/>
              </a:ext>
            </a:extLst>
          </p:cNvPr>
          <p:cNvSpPr txBox="1"/>
          <p:nvPr/>
        </p:nvSpPr>
        <p:spPr>
          <a:xfrm>
            <a:off x="508001" y="1432253"/>
            <a:ext cx="1015883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Admission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Tax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Age and Sex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Admission Category and World Area of Birth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i="1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Settlement services received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bg1">
                  <a:lumMod val="10000"/>
                </a:schemeClr>
              </a:solidFill>
              <a:latin typeface="Avenir Next LT Pro" panose="020B0504020202020204" pitchFamily="34" charset="0"/>
            </a:endParaRPr>
          </a:p>
          <a:p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can cross-tabulate these dimensions with each other and with either: </a:t>
            </a:r>
          </a:p>
          <a:p>
            <a:endParaRPr lang="en-CA" sz="2400" dirty="0">
              <a:solidFill>
                <a:schemeClr val="bg1">
                  <a:lumMod val="10000"/>
                </a:schemeClr>
              </a:solidFill>
              <a:latin typeface="Avenir Next LT Pro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Economic measures (incidence of social assistance, employment earnings, employment insurance, median income…) </a:t>
            </a:r>
            <a:endParaRPr lang="en-CA" sz="2400" b="1" dirty="0">
              <a:solidFill>
                <a:schemeClr val="bg1">
                  <a:lumMod val="10000"/>
                </a:schemeClr>
              </a:solidFill>
              <a:latin typeface="Avenir Next LT Pro" panose="020B0504020202020204" pitchFamily="34" charset="0"/>
            </a:endParaRPr>
          </a:p>
          <a:p>
            <a:r>
              <a:rPr lang="en-CA" sz="2400" b="1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Mobility measures (in-migration, out-migration, retention rate…)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bg1">
                  <a:lumMod val="10000"/>
                </a:schemeClr>
              </a:solidFill>
              <a:latin typeface="Avenir Next LT Pro" panose="020B0504020202020204" pitchFamily="34" charset="0"/>
            </a:endParaRPr>
          </a:p>
        </p:txBody>
      </p:sp>
      <p:pic>
        <p:nvPicPr>
          <p:cNvPr id="6" name="Picture 2" descr="Home | Community Data Program">
            <a:extLst>
              <a:ext uri="{FF2B5EF4-FFF2-40B4-BE49-F238E27FC236}">
                <a16:creationId xmlns:a16="http://schemas.microsoft.com/office/drawing/2014/main" id="{36B1261C-E4ED-481F-8D4B-3C0C90913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8751" y="5391574"/>
            <a:ext cx="1281329" cy="137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6FEE4ED-E32D-F639-EC79-04EB1550A4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2428" y="1269485"/>
            <a:ext cx="3027680" cy="1271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160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4">
            <a:extLst>
              <a:ext uri="{FF2B5EF4-FFF2-40B4-BE49-F238E27FC236}">
                <a16:creationId xmlns:a16="http://schemas.microsoft.com/office/drawing/2014/main" id="{B0B545F8-41D6-46AE-8AF6-795E795A504D}"/>
              </a:ext>
            </a:extLst>
          </p:cNvPr>
          <p:cNvSpPr txBox="1">
            <a:spLocks/>
          </p:cNvSpPr>
          <p:nvPr/>
        </p:nvSpPr>
        <p:spPr>
          <a:xfrm>
            <a:off x="453997" y="669545"/>
            <a:ext cx="10898110" cy="7210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CA" sz="4000" dirty="0">
                <a:solidFill>
                  <a:srgbClr val="365673"/>
                </a:solidFill>
                <a:latin typeface="Avenir Next LT Pro Demi" panose="020B0704020202020204" pitchFamily="34" charset="0"/>
              </a:rPr>
              <a:t>IMDB tables – Geography and Universe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53F66B-B43F-41A4-8FE8-9D590185FA4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3656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67A575-9865-4B10-69D1-F285546A0FA2}"/>
              </a:ext>
            </a:extLst>
          </p:cNvPr>
          <p:cNvSpPr txBox="1"/>
          <p:nvPr/>
        </p:nvSpPr>
        <p:spPr>
          <a:xfrm>
            <a:off x="508001" y="1432253"/>
            <a:ext cx="1015883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bg1">
                  <a:lumMod val="10000"/>
                </a:schemeClr>
              </a:solidFill>
              <a:latin typeface="Avenir Next LT Pro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Geography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Census Divisions (CD)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Census Subdivisions (CSD)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LIP custom geographies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bg1">
                  <a:lumMod val="10000"/>
                </a:schemeClr>
              </a:solidFill>
              <a:latin typeface="Avenir Next LT Pro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LIP custom geographies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represent LIP service areas and study areas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e.g., aggregations of Census Subdivisions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bg1">
                  <a:lumMod val="10000"/>
                </a:schemeClr>
              </a:solidFill>
              <a:latin typeface="Avenir Next LT Pro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Universe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Immigrant </a:t>
            </a:r>
            <a:r>
              <a:rPr lang="en-CA" sz="2400" dirty="0" err="1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taxfilers</a:t>
            </a:r>
            <a:r>
              <a:rPr lang="en-CA" sz="24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0"/>
              </a:rPr>
              <a:t> aged 15+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bg1">
                  <a:lumMod val="10000"/>
                </a:schemeClr>
              </a:solidFill>
              <a:latin typeface="Avenir Next LT Pro" panose="020B0504020202020204" pitchFamily="34" charset="0"/>
            </a:endParaRPr>
          </a:p>
        </p:txBody>
      </p:sp>
      <p:pic>
        <p:nvPicPr>
          <p:cNvPr id="6" name="Picture 2" descr="Home | Community Data Program">
            <a:extLst>
              <a:ext uri="{FF2B5EF4-FFF2-40B4-BE49-F238E27FC236}">
                <a16:creationId xmlns:a16="http://schemas.microsoft.com/office/drawing/2014/main" id="{36B1261C-E4ED-481F-8D4B-3C0C90913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8751" y="5391574"/>
            <a:ext cx="1281329" cy="137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117FE02-0815-D078-D2EC-2282B3DEDA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7796" y="1531368"/>
            <a:ext cx="2157413" cy="22454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D52C92F-FE75-A045-8546-FEA6F1866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5713" y="3938619"/>
            <a:ext cx="2157413" cy="199548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3E50D7B-1362-3F80-7DC1-34983A700C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16413" y="1590467"/>
            <a:ext cx="2967586" cy="258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267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ome | Community Data Program">
            <a:extLst>
              <a:ext uri="{FF2B5EF4-FFF2-40B4-BE49-F238E27FC236}">
                <a16:creationId xmlns:a16="http://schemas.microsoft.com/office/drawing/2014/main" id="{E3CD9FFE-82FE-4D04-ADD1-63E52A75A4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563" y="176106"/>
            <a:ext cx="87788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507939A-6CE2-4F4F-91F6-5DC0544699FA}"/>
              </a:ext>
            </a:extLst>
          </p:cNvPr>
          <p:cNvSpPr txBox="1"/>
          <p:nvPr/>
        </p:nvSpPr>
        <p:spPr>
          <a:xfrm>
            <a:off x="1335543" y="1771566"/>
            <a:ext cx="94532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000" dirty="0">
                <a:solidFill>
                  <a:srgbClr val="ED6850"/>
                </a:solidFill>
                <a:latin typeface="Avenir Next LT Pro Demi" panose="020B0704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Questions?</a:t>
            </a:r>
            <a:endParaRPr lang="en-CA" sz="4800" dirty="0">
              <a:solidFill>
                <a:srgbClr val="ED6850"/>
              </a:solidFill>
              <a:latin typeface="Avenir Next LT Pro Demi" panose="020B0704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CA" sz="4800" dirty="0">
                <a:solidFill>
                  <a:srgbClr val="ED6850"/>
                </a:solidFill>
                <a:latin typeface="Avenir Next LT Pro Demi" panose="020B0704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Get in touch!</a:t>
            </a:r>
          </a:p>
          <a:p>
            <a:pPr algn="ctr"/>
            <a:endParaRPr lang="en-CA" sz="4800" dirty="0">
              <a:solidFill>
                <a:srgbClr val="ED6850"/>
              </a:solidFill>
              <a:latin typeface="Avenir Next LT Pro Demi" panose="020B0704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CA" sz="2000" dirty="0">
                <a:solidFill>
                  <a:srgbClr val="ED6850"/>
                </a:solidFill>
                <a:latin typeface="Avenir Next LT Pro Demi" panose="020B0704020202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information@communitydata.ca</a:t>
            </a:r>
            <a:r>
              <a:rPr lang="en-CA" sz="2000" dirty="0">
                <a:solidFill>
                  <a:srgbClr val="ED6850"/>
                </a:solidFill>
                <a:latin typeface="Avenir Next LT Pro Demi" panose="020B0704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algn="ctr"/>
            <a:endParaRPr lang="en-CA" sz="1600" dirty="0">
              <a:solidFill>
                <a:schemeClr val="tx1">
                  <a:lumMod val="50000"/>
                </a:schemeClr>
              </a:solidFill>
              <a:latin typeface="Avenir Next LT Pro" panose="020B0504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Picture 2" descr="Home | Community Data Program">
            <a:extLst>
              <a:ext uri="{FF2B5EF4-FFF2-40B4-BE49-F238E27FC236}">
                <a16:creationId xmlns:a16="http://schemas.microsoft.com/office/drawing/2014/main" id="{36B1261C-E4ED-481F-8D4B-3C0C90913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8751" y="5391574"/>
            <a:ext cx="1281329" cy="137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8763337-8A21-4CC9-BF93-122CED5ECFF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3656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98627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10483</TotalTime>
  <Words>284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Avenir Next LT Pro</vt:lpstr>
      <vt:lpstr>Avenir Next LT Pro Demi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sasha mosky</dc:creator>
  <cp:lastModifiedBy>SATHYA GNANIAH</cp:lastModifiedBy>
  <cp:revision>42</cp:revision>
  <dcterms:created xsi:type="dcterms:W3CDTF">2022-05-03T18:09:29Z</dcterms:created>
  <dcterms:modified xsi:type="dcterms:W3CDTF">2022-11-28T16:11:02Z</dcterms:modified>
</cp:coreProperties>
</file>