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0" r:id="rId5"/>
    <p:sldId id="267" r:id="rId6"/>
    <p:sldId id="274" r:id="rId7"/>
    <p:sldId id="273" r:id="rId8"/>
    <p:sldId id="259" r:id="rId9"/>
    <p:sldId id="275" r:id="rId10"/>
    <p:sldId id="268" r:id="rId11"/>
    <p:sldId id="261" r:id="rId12"/>
    <p:sldId id="276" r:id="rId13"/>
    <p:sldId id="270" r:id="rId14"/>
    <p:sldId id="269" r:id="rId15"/>
    <p:sldId id="262" r:id="rId16"/>
    <p:sldId id="272" r:id="rId17"/>
    <p:sldId id="263" r:id="rId18"/>
    <p:sldId id="264" r:id="rId19"/>
    <p:sldId id="265" r:id="rId20"/>
    <p:sldId id="266"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68"/>
    <a:srgbClr val="EC6851"/>
    <a:srgbClr val="A3D6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6A5C8-B61E-414F-9FD8-B421B3241673}" v="1218" dt="2021-09-22T18:39:03.297"/>
    <p1510:client id="{355A7959-C7CB-4E49-985D-0ECE64338498}" v="268" dt="2021-09-22T22:12:55.535"/>
    <p1510:client id="{580D06D6-4376-423F-8D22-BDD0B1473D0C}" v="272" dt="2021-09-23T17:23:48.887"/>
    <p1510:client id="{B7C5E532-9F20-4D43-AF12-CBE5A1B23BBB}" v="288" dt="2021-09-23T16:47:28.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77522-B991-468F-ABD6-43F2F11C4CE5}" type="doc">
      <dgm:prSet loTypeId="urn:microsoft.com/office/officeart/2017/3/layout/HorizontalPathTimeline" loCatId="process" qsTypeId="urn:microsoft.com/office/officeart/2005/8/quickstyle/simple2" qsCatId="simple" csTypeId="urn:microsoft.com/office/officeart/2005/8/colors/colorful5" csCatId="colorful" phldr="1"/>
      <dgm:spPr/>
      <dgm:t>
        <a:bodyPr/>
        <a:lstStyle/>
        <a:p>
          <a:endParaRPr lang="en-US"/>
        </a:p>
      </dgm:t>
    </dgm:pt>
    <dgm:pt modelId="{4DF8EFA1-93A3-4B17-9334-D045202D11B5}">
      <dgm:prSet/>
      <dgm:spPr/>
      <dgm:t>
        <a:bodyPr/>
        <a:lstStyle/>
        <a:p>
          <a:pPr>
            <a:defRPr b="1"/>
          </a:pPr>
          <a:r>
            <a:rPr lang="en-US" b="0">
              <a:latin typeface="Avenir Next LT Pro Light" panose="020B0304020202020204" pitchFamily="34" charset="0"/>
            </a:rPr>
            <a:t>2 Mar. 2021</a:t>
          </a:r>
        </a:p>
      </dgm:t>
    </dgm:pt>
    <dgm:pt modelId="{254AC6A9-4D3C-45D0-A7C2-54E36FF20A5F}" type="parTrans" cxnId="{ACFC5961-D4CA-439A-B265-108D01CF8533}">
      <dgm:prSet/>
      <dgm:spPr/>
      <dgm:t>
        <a:bodyPr/>
        <a:lstStyle/>
        <a:p>
          <a:endParaRPr lang="en-US"/>
        </a:p>
      </dgm:t>
    </dgm:pt>
    <dgm:pt modelId="{C25160FF-FC39-48FA-86FE-940950D5E8DA}" type="sibTrans" cxnId="{ACFC5961-D4CA-439A-B265-108D01CF8533}">
      <dgm:prSet/>
      <dgm:spPr/>
      <dgm:t>
        <a:bodyPr/>
        <a:lstStyle/>
        <a:p>
          <a:endParaRPr lang="en-US"/>
        </a:p>
      </dgm:t>
    </dgm:pt>
    <dgm:pt modelId="{2B390E0E-48E1-429F-9622-BB88A506589F}">
      <dgm:prSet custT="1"/>
      <dgm:spPr/>
      <dgm:t>
        <a:bodyPr/>
        <a:lstStyle/>
        <a:p>
          <a:r>
            <a:rPr lang="en-US" sz="1200">
              <a:latin typeface="Avenir Next LT Pro Light" panose="020B0304020202020204" pitchFamily="34" charset="0"/>
            </a:rPr>
            <a:t>National Insight Generation Workshop</a:t>
          </a:r>
        </a:p>
      </dgm:t>
    </dgm:pt>
    <dgm:pt modelId="{B98E35A5-F527-4912-B350-82BFFDA8680C}" type="parTrans" cxnId="{BECE69AC-EDB4-4B71-97CC-4F246A19A063}">
      <dgm:prSet/>
      <dgm:spPr/>
      <dgm:t>
        <a:bodyPr/>
        <a:lstStyle/>
        <a:p>
          <a:endParaRPr lang="en-US"/>
        </a:p>
      </dgm:t>
    </dgm:pt>
    <dgm:pt modelId="{0569E361-3A79-417B-85B6-DBA308F6F297}" type="sibTrans" cxnId="{BECE69AC-EDB4-4B71-97CC-4F246A19A063}">
      <dgm:prSet/>
      <dgm:spPr/>
      <dgm:t>
        <a:bodyPr/>
        <a:lstStyle/>
        <a:p>
          <a:endParaRPr lang="en-US"/>
        </a:p>
      </dgm:t>
    </dgm:pt>
    <dgm:pt modelId="{DDB7207A-DAC8-45DF-B94C-0AB54F56845E}">
      <dgm:prSet/>
      <dgm:spPr/>
      <dgm:t>
        <a:bodyPr/>
        <a:lstStyle/>
        <a:p>
          <a:pPr>
            <a:defRPr b="1"/>
          </a:pPr>
          <a:r>
            <a:rPr lang="en-US" b="0">
              <a:latin typeface="Avenir Next LT Pro Light" panose="020B0304020202020204" pitchFamily="34" charset="0"/>
            </a:rPr>
            <a:t>22 Apr. 2021</a:t>
          </a:r>
        </a:p>
      </dgm:t>
    </dgm:pt>
    <dgm:pt modelId="{2187F898-552F-4C50-8C37-C619EFDAF3E6}" type="parTrans" cxnId="{01BB48F2-E129-4459-AF0F-8700034A7D40}">
      <dgm:prSet/>
      <dgm:spPr/>
      <dgm:t>
        <a:bodyPr/>
        <a:lstStyle/>
        <a:p>
          <a:endParaRPr lang="en-US"/>
        </a:p>
      </dgm:t>
    </dgm:pt>
    <dgm:pt modelId="{373A5B58-E974-4A9F-96DB-7A518BB1F1F0}" type="sibTrans" cxnId="{01BB48F2-E129-4459-AF0F-8700034A7D40}">
      <dgm:prSet/>
      <dgm:spPr/>
      <dgm:t>
        <a:bodyPr/>
        <a:lstStyle/>
        <a:p>
          <a:endParaRPr lang="en-US"/>
        </a:p>
      </dgm:t>
    </dgm:pt>
    <dgm:pt modelId="{06CDDE66-2FDE-4E18-B912-C72FD8829AF3}">
      <dgm:prSet custT="1"/>
      <dgm:spPr/>
      <dgm:t>
        <a:bodyPr/>
        <a:lstStyle/>
        <a:p>
          <a:r>
            <a:rPr lang="en-US" sz="1200" b="0">
              <a:latin typeface="Avenir Next LT Pro Light" panose="020B0304020202020204" pitchFamily="34" charset="0"/>
            </a:rPr>
            <a:t>National level ideation session followed by micro-labs engagement of local stakeholders ideation sessions</a:t>
          </a:r>
        </a:p>
      </dgm:t>
    </dgm:pt>
    <dgm:pt modelId="{1D07A1CC-03EA-494B-B56B-31A529777808}" type="parTrans" cxnId="{2A8E91BE-A72E-428F-B522-9E5CC2A8B060}">
      <dgm:prSet/>
      <dgm:spPr/>
      <dgm:t>
        <a:bodyPr/>
        <a:lstStyle/>
        <a:p>
          <a:endParaRPr lang="en-US"/>
        </a:p>
      </dgm:t>
    </dgm:pt>
    <dgm:pt modelId="{C5A74349-4939-4CE0-8446-860E4A2D939D}" type="sibTrans" cxnId="{2A8E91BE-A72E-428F-B522-9E5CC2A8B060}">
      <dgm:prSet/>
      <dgm:spPr/>
      <dgm:t>
        <a:bodyPr/>
        <a:lstStyle/>
        <a:p>
          <a:endParaRPr lang="en-US"/>
        </a:p>
      </dgm:t>
    </dgm:pt>
    <dgm:pt modelId="{A513A213-52C8-4887-8145-1661BD448D1C}">
      <dgm:prSet/>
      <dgm:spPr/>
      <dgm:t>
        <a:bodyPr/>
        <a:lstStyle/>
        <a:p>
          <a:pPr>
            <a:defRPr b="1"/>
          </a:pPr>
          <a:r>
            <a:rPr lang="en-US" b="0">
              <a:latin typeface="Avenir Next LT Pro Light" panose="020B0304020202020204" pitchFamily="34" charset="0"/>
            </a:rPr>
            <a:t>15 June 2021</a:t>
          </a:r>
        </a:p>
      </dgm:t>
    </dgm:pt>
    <dgm:pt modelId="{C617E02D-E539-4E1C-832C-C8F444A14305}" type="parTrans" cxnId="{91D1A3A1-79E5-4310-B565-053EF21D4368}">
      <dgm:prSet/>
      <dgm:spPr/>
      <dgm:t>
        <a:bodyPr/>
        <a:lstStyle/>
        <a:p>
          <a:endParaRPr lang="en-US"/>
        </a:p>
      </dgm:t>
    </dgm:pt>
    <dgm:pt modelId="{4E13D1FD-502E-41D3-BA43-1808F261ACC8}" type="sibTrans" cxnId="{91D1A3A1-79E5-4310-B565-053EF21D4368}">
      <dgm:prSet/>
      <dgm:spPr/>
      <dgm:t>
        <a:bodyPr/>
        <a:lstStyle/>
        <a:p>
          <a:endParaRPr lang="en-US"/>
        </a:p>
      </dgm:t>
    </dgm:pt>
    <dgm:pt modelId="{3F928A60-6BF9-4E01-B2BF-62706B8B37A3}">
      <dgm:prSet custT="1"/>
      <dgm:spPr/>
      <dgm:t>
        <a:bodyPr/>
        <a:lstStyle/>
        <a:p>
          <a:r>
            <a:rPr lang="en-US" sz="1200">
              <a:latin typeface="Avenir Next LT Pro Light" panose="020B0304020202020204" pitchFamily="34" charset="0"/>
            </a:rPr>
            <a:t>National session to share ideas from local micro-labs &amp; confirm prototyping approach  </a:t>
          </a:r>
        </a:p>
      </dgm:t>
    </dgm:pt>
    <dgm:pt modelId="{74C36389-21A7-4E30-B823-FF2184E9067E}" type="parTrans" cxnId="{DF820D34-8C43-480D-BCC4-AEE8B36D2EF3}">
      <dgm:prSet/>
      <dgm:spPr/>
      <dgm:t>
        <a:bodyPr/>
        <a:lstStyle/>
        <a:p>
          <a:endParaRPr lang="en-US"/>
        </a:p>
      </dgm:t>
    </dgm:pt>
    <dgm:pt modelId="{436559DB-EE54-42EE-87EB-99E05E14A4EE}" type="sibTrans" cxnId="{DF820D34-8C43-480D-BCC4-AEE8B36D2EF3}">
      <dgm:prSet/>
      <dgm:spPr/>
      <dgm:t>
        <a:bodyPr/>
        <a:lstStyle/>
        <a:p>
          <a:endParaRPr lang="en-US"/>
        </a:p>
      </dgm:t>
    </dgm:pt>
    <dgm:pt modelId="{71D8B147-8718-4CB5-A78D-09ADFDB46993}">
      <dgm:prSet/>
      <dgm:spPr/>
      <dgm:t>
        <a:bodyPr/>
        <a:lstStyle/>
        <a:p>
          <a:pPr>
            <a:defRPr b="1"/>
          </a:pPr>
          <a:r>
            <a:rPr lang="en-US" b="0">
              <a:latin typeface="Avenir Next LT Pro Light" panose="020B0304020202020204" pitchFamily="34" charset="0"/>
            </a:rPr>
            <a:t>14 Sep. 2021</a:t>
          </a:r>
        </a:p>
      </dgm:t>
    </dgm:pt>
    <dgm:pt modelId="{A93DB457-0296-498C-8901-1DB1480350FA}" type="parTrans" cxnId="{69B15DA2-4135-4517-829E-8C17846CADA3}">
      <dgm:prSet/>
      <dgm:spPr/>
      <dgm:t>
        <a:bodyPr/>
        <a:lstStyle/>
        <a:p>
          <a:endParaRPr lang="en-US"/>
        </a:p>
      </dgm:t>
    </dgm:pt>
    <dgm:pt modelId="{76094CCA-411A-4C8A-A634-CC0B4A303054}" type="sibTrans" cxnId="{69B15DA2-4135-4517-829E-8C17846CADA3}">
      <dgm:prSet/>
      <dgm:spPr/>
      <dgm:t>
        <a:bodyPr/>
        <a:lstStyle/>
        <a:p>
          <a:endParaRPr lang="en-US"/>
        </a:p>
      </dgm:t>
    </dgm:pt>
    <dgm:pt modelId="{1CDF8520-AAF8-44CF-9B52-211193CCEC32}">
      <dgm:prSet custT="1"/>
      <dgm:spPr/>
      <dgm:t>
        <a:bodyPr/>
        <a:lstStyle/>
        <a:p>
          <a:r>
            <a:rPr lang="en-US" sz="1200">
              <a:latin typeface="Avenir Next LT Pro Light" panose="020B0304020202020204" pitchFamily="34" charset="0"/>
            </a:rPr>
            <a:t>Prototyping activities workshop</a:t>
          </a:r>
        </a:p>
      </dgm:t>
    </dgm:pt>
    <dgm:pt modelId="{901B016F-00F0-475B-ADE9-E81C96CE00FE}" type="parTrans" cxnId="{17D31091-536D-42B9-89CE-4200B7D79655}">
      <dgm:prSet/>
      <dgm:spPr/>
      <dgm:t>
        <a:bodyPr/>
        <a:lstStyle/>
        <a:p>
          <a:endParaRPr lang="en-US"/>
        </a:p>
      </dgm:t>
    </dgm:pt>
    <dgm:pt modelId="{3A992C78-58CE-4BE9-A77B-996F00E9920C}" type="sibTrans" cxnId="{17D31091-536D-42B9-89CE-4200B7D79655}">
      <dgm:prSet/>
      <dgm:spPr/>
      <dgm:t>
        <a:bodyPr/>
        <a:lstStyle/>
        <a:p>
          <a:endParaRPr lang="en-US"/>
        </a:p>
      </dgm:t>
    </dgm:pt>
    <dgm:pt modelId="{68259E07-DBA5-45D6-8945-17EFBCB44ECC}">
      <dgm:prSet/>
      <dgm:spPr/>
      <dgm:t>
        <a:bodyPr/>
        <a:lstStyle/>
        <a:p>
          <a:pPr>
            <a:defRPr b="1"/>
          </a:pPr>
          <a:r>
            <a:rPr lang="en-US" b="0">
              <a:latin typeface="Avenir Next LT Pro Light" panose="020B0304020202020204" pitchFamily="34" charset="0"/>
            </a:rPr>
            <a:t>9 Nov. 2021</a:t>
          </a:r>
        </a:p>
      </dgm:t>
    </dgm:pt>
    <dgm:pt modelId="{85681941-6FC5-4303-A965-AB002502BC74}" type="parTrans" cxnId="{DB521C9B-D34B-47E2-B22B-02CD2735ACAD}">
      <dgm:prSet/>
      <dgm:spPr/>
      <dgm:t>
        <a:bodyPr/>
        <a:lstStyle/>
        <a:p>
          <a:endParaRPr lang="en-US"/>
        </a:p>
      </dgm:t>
    </dgm:pt>
    <dgm:pt modelId="{EEAA37B2-6376-4AED-8255-53799530DAEC}" type="sibTrans" cxnId="{DB521C9B-D34B-47E2-B22B-02CD2735ACAD}">
      <dgm:prSet/>
      <dgm:spPr/>
      <dgm:t>
        <a:bodyPr/>
        <a:lstStyle/>
        <a:p>
          <a:endParaRPr lang="en-US"/>
        </a:p>
      </dgm:t>
    </dgm:pt>
    <dgm:pt modelId="{F383AB6E-088A-4644-8F3F-120CCDAB995D}">
      <dgm:prSet custT="1"/>
      <dgm:spPr/>
      <dgm:t>
        <a:bodyPr/>
        <a:lstStyle/>
        <a:p>
          <a:r>
            <a:rPr lang="en-US" sz="1200">
              <a:latin typeface="Avenir Next LT Pro Light" panose="020B0304020202020204" pitchFamily="34" charset="0"/>
            </a:rPr>
            <a:t>Developmental Prototype: V.1 Suite of Tools</a:t>
          </a:r>
        </a:p>
      </dgm:t>
    </dgm:pt>
    <dgm:pt modelId="{9FCE93BF-187D-423C-A6B4-DD0723640CD9}" type="parTrans" cxnId="{D370215A-DCF3-4B5E-BADA-298105231652}">
      <dgm:prSet/>
      <dgm:spPr/>
      <dgm:t>
        <a:bodyPr/>
        <a:lstStyle/>
        <a:p>
          <a:endParaRPr lang="en-US"/>
        </a:p>
      </dgm:t>
    </dgm:pt>
    <dgm:pt modelId="{9D57528B-C0C7-43DD-AA8E-EFE8117FDB9B}" type="sibTrans" cxnId="{D370215A-DCF3-4B5E-BADA-298105231652}">
      <dgm:prSet/>
      <dgm:spPr/>
      <dgm:t>
        <a:bodyPr/>
        <a:lstStyle/>
        <a:p>
          <a:endParaRPr lang="en-US"/>
        </a:p>
      </dgm:t>
    </dgm:pt>
    <dgm:pt modelId="{90C9FAC3-5AF6-4D4A-9E1D-A8DA23C07F11}">
      <dgm:prSet/>
      <dgm:spPr/>
      <dgm:t>
        <a:bodyPr/>
        <a:lstStyle/>
        <a:p>
          <a:pPr>
            <a:defRPr b="1"/>
          </a:pPr>
          <a:r>
            <a:rPr lang="en-US" b="0">
              <a:latin typeface="Avenir Next LT Pro Light" panose="020B0304020202020204" pitchFamily="34" charset="0"/>
            </a:rPr>
            <a:t>7 Dec. 2021</a:t>
          </a:r>
        </a:p>
      </dgm:t>
    </dgm:pt>
    <dgm:pt modelId="{BD41226A-9195-41C3-A9B9-329B5868C302}" type="parTrans" cxnId="{B0AF9B68-1CB6-44CE-911B-5A406C97B452}">
      <dgm:prSet/>
      <dgm:spPr/>
      <dgm:t>
        <a:bodyPr/>
        <a:lstStyle/>
        <a:p>
          <a:endParaRPr lang="en-US"/>
        </a:p>
      </dgm:t>
    </dgm:pt>
    <dgm:pt modelId="{6A8167A4-982E-4BE9-A684-FC9FD0A48C7A}" type="sibTrans" cxnId="{B0AF9B68-1CB6-44CE-911B-5A406C97B452}">
      <dgm:prSet/>
      <dgm:spPr/>
      <dgm:t>
        <a:bodyPr/>
        <a:lstStyle/>
        <a:p>
          <a:endParaRPr lang="en-US"/>
        </a:p>
      </dgm:t>
    </dgm:pt>
    <dgm:pt modelId="{369916B9-8F19-40D3-8808-9959B0544E01}">
      <dgm:prSet custT="1"/>
      <dgm:spPr/>
      <dgm:t>
        <a:bodyPr/>
        <a:lstStyle/>
        <a:p>
          <a:r>
            <a:rPr lang="en-US" sz="1200">
              <a:latin typeface="Avenir Next LT Pro Light" panose="020B0304020202020204" pitchFamily="34" charset="0"/>
            </a:rPr>
            <a:t>Developmental Prototype: V.2 Suite of Tools</a:t>
          </a:r>
        </a:p>
      </dgm:t>
    </dgm:pt>
    <dgm:pt modelId="{A65B3B6D-667E-4DB4-8332-6305EA11AE37}" type="parTrans" cxnId="{DC929A62-3600-44F0-992C-76283AED387A}">
      <dgm:prSet/>
      <dgm:spPr/>
      <dgm:t>
        <a:bodyPr/>
        <a:lstStyle/>
        <a:p>
          <a:endParaRPr lang="en-US"/>
        </a:p>
      </dgm:t>
    </dgm:pt>
    <dgm:pt modelId="{3FFCC527-4F7F-4B00-B49E-6A3A10B3050E}" type="sibTrans" cxnId="{DC929A62-3600-44F0-992C-76283AED387A}">
      <dgm:prSet/>
      <dgm:spPr/>
      <dgm:t>
        <a:bodyPr/>
        <a:lstStyle/>
        <a:p>
          <a:endParaRPr lang="en-US"/>
        </a:p>
      </dgm:t>
    </dgm:pt>
    <dgm:pt modelId="{04EC6032-40D0-4DF9-8FCB-8AED999552CF}">
      <dgm:prSet/>
      <dgm:spPr/>
      <dgm:t>
        <a:bodyPr/>
        <a:lstStyle/>
        <a:p>
          <a:pPr>
            <a:defRPr b="1"/>
          </a:pPr>
          <a:r>
            <a:rPr lang="en-US" b="0">
              <a:latin typeface="Avenir Next LT Pro Light" panose="020B0304020202020204" pitchFamily="34" charset="0"/>
            </a:rPr>
            <a:t>8 Feb. 2022</a:t>
          </a:r>
        </a:p>
      </dgm:t>
    </dgm:pt>
    <dgm:pt modelId="{EBCE3D24-3CA8-4825-A041-3778BE0DF12D}" type="parTrans" cxnId="{8CD85BA5-01C0-4E7D-9FD2-F756AFE6801E}">
      <dgm:prSet/>
      <dgm:spPr/>
      <dgm:t>
        <a:bodyPr/>
        <a:lstStyle/>
        <a:p>
          <a:endParaRPr lang="en-US"/>
        </a:p>
      </dgm:t>
    </dgm:pt>
    <dgm:pt modelId="{4C24BB0C-15DA-45A0-95E5-6F69A9D22F54}" type="sibTrans" cxnId="{8CD85BA5-01C0-4E7D-9FD2-F756AFE6801E}">
      <dgm:prSet/>
      <dgm:spPr/>
      <dgm:t>
        <a:bodyPr/>
        <a:lstStyle/>
        <a:p>
          <a:endParaRPr lang="en-US"/>
        </a:p>
      </dgm:t>
    </dgm:pt>
    <dgm:pt modelId="{131D6FF4-BBF4-4DDE-A841-F23E7DE4B867}">
      <dgm:prSet custT="1"/>
      <dgm:spPr/>
      <dgm:t>
        <a:bodyPr/>
        <a:lstStyle/>
        <a:p>
          <a:r>
            <a:rPr lang="en-US" sz="1200">
              <a:latin typeface="Avenir Next LT Pro Light" panose="020B0304020202020204" pitchFamily="34" charset="0"/>
            </a:rPr>
            <a:t>Lessons Learned Roundtable / Road map engagement session</a:t>
          </a:r>
        </a:p>
      </dgm:t>
    </dgm:pt>
    <dgm:pt modelId="{CB6610D7-DB81-412D-92C6-B6C01108FDE3}" type="parTrans" cxnId="{34224180-D167-45B9-A590-890A1A6A1DDE}">
      <dgm:prSet/>
      <dgm:spPr/>
      <dgm:t>
        <a:bodyPr/>
        <a:lstStyle/>
        <a:p>
          <a:endParaRPr lang="en-US"/>
        </a:p>
      </dgm:t>
    </dgm:pt>
    <dgm:pt modelId="{B641EA6B-E57D-4878-AF19-6BE1151D13B1}" type="sibTrans" cxnId="{34224180-D167-45B9-A590-890A1A6A1DDE}">
      <dgm:prSet/>
      <dgm:spPr/>
      <dgm:t>
        <a:bodyPr/>
        <a:lstStyle/>
        <a:p>
          <a:endParaRPr lang="en-US"/>
        </a:p>
      </dgm:t>
    </dgm:pt>
    <dgm:pt modelId="{649AD015-E671-440A-8915-73AD27DC359A}">
      <dgm:prSet/>
      <dgm:spPr/>
      <dgm:t>
        <a:bodyPr/>
        <a:lstStyle/>
        <a:p>
          <a:pPr>
            <a:defRPr b="1"/>
          </a:pPr>
          <a:r>
            <a:rPr lang="en-US" b="0">
              <a:latin typeface="Avenir Next LT Pro Light" panose="020B0304020202020204" pitchFamily="34" charset="0"/>
            </a:rPr>
            <a:t>8 Mar. 2022</a:t>
          </a:r>
        </a:p>
      </dgm:t>
    </dgm:pt>
    <dgm:pt modelId="{3ED91D75-99CB-4093-B34C-61DAEFE3B9D0}" type="parTrans" cxnId="{56D7CF26-6F27-4C05-B9FA-0AD6581B9CD1}">
      <dgm:prSet/>
      <dgm:spPr/>
      <dgm:t>
        <a:bodyPr/>
        <a:lstStyle/>
        <a:p>
          <a:endParaRPr lang="en-US"/>
        </a:p>
      </dgm:t>
    </dgm:pt>
    <dgm:pt modelId="{7FBE009B-87FD-4634-BB5E-F0A7F44D5EF8}" type="sibTrans" cxnId="{56D7CF26-6F27-4C05-B9FA-0AD6581B9CD1}">
      <dgm:prSet/>
      <dgm:spPr/>
      <dgm:t>
        <a:bodyPr/>
        <a:lstStyle/>
        <a:p>
          <a:endParaRPr lang="en-US"/>
        </a:p>
      </dgm:t>
    </dgm:pt>
    <dgm:pt modelId="{BE34B92E-1B05-4D7F-91D7-C2BD92046747}">
      <dgm:prSet custT="1"/>
      <dgm:spPr/>
      <dgm:t>
        <a:bodyPr/>
        <a:lstStyle/>
        <a:p>
          <a:r>
            <a:rPr lang="en-US" sz="1200">
              <a:latin typeface="Avenir Next LT Pro Light" panose="020B0304020202020204" pitchFamily="34" charset="0"/>
            </a:rPr>
            <a:t>Sharing project results and transition to post-project implementation</a:t>
          </a:r>
        </a:p>
      </dgm:t>
    </dgm:pt>
    <dgm:pt modelId="{D109B58B-16D5-4FD0-B4E8-BD847A4B4838}" type="parTrans" cxnId="{39CFBE8F-89AB-4CDA-83BC-02AE62DE12A1}">
      <dgm:prSet/>
      <dgm:spPr/>
      <dgm:t>
        <a:bodyPr/>
        <a:lstStyle/>
        <a:p>
          <a:endParaRPr lang="en-US"/>
        </a:p>
      </dgm:t>
    </dgm:pt>
    <dgm:pt modelId="{44870DCE-7135-4FF0-9E8E-6A6EC17C9008}" type="sibTrans" cxnId="{39CFBE8F-89AB-4CDA-83BC-02AE62DE12A1}">
      <dgm:prSet/>
      <dgm:spPr/>
      <dgm:t>
        <a:bodyPr/>
        <a:lstStyle/>
        <a:p>
          <a:endParaRPr lang="en-US"/>
        </a:p>
      </dgm:t>
    </dgm:pt>
    <dgm:pt modelId="{6475E64D-62E9-4548-8087-44741AB1F77D}" type="pres">
      <dgm:prSet presAssocID="{0D477522-B991-468F-ABD6-43F2F11C4CE5}" presName="root" presStyleCnt="0">
        <dgm:presLayoutVars>
          <dgm:chMax/>
          <dgm:chPref/>
          <dgm:animLvl val="lvl"/>
        </dgm:presLayoutVars>
      </dgm:prSet>
      <dgm:spPr/>
    </dgm:pt>
    <dgm:pt modelId="{0A010415-DFBD-4F49-898E-257177C53798}" type="pres">
      <dgm:prSet presAssocID="{0D477522-B991-468F-ABD6-43F2F11C4CE5}" presName="divider" presStyleLbl="node1" presStyleIdx="0" presStyleCnt="1"/>
      <dgm:spPr>
        <a:solidFill>
          <a:srgbClr val="365673"/>
        </a:solidFill>
      </dgm:spPr>
    </dgm:pt>
    <dgm:pt modelId="{A4D7B042-FE3A-44EA-AA86-8B445EFE6BB7}" type="pres">
      <dgm:prSet presAssocID="{0D477522-B991-468F-ABD6-43F2F11C4CE5}" presName="nodes" presStyleCnt="0">
        <dgm:presLayoutVars>
          <dgm:chMax/>
          <dgm:chPref/>
          <dgm:animLvl val="lvl"/>
        </dgm:presLayoutVars>
      </dgm:prSet>
      <dgm:spPr/>
    </dgm:pt>
    <dgm:pt modelId="{199E644C-36E3-42FD-8391-4953A007CFB5}" type="pres">
      <dgm:prSet presAssocID="{4DF8EFA1-93A3-4B17-9334-D045202D11B5}" presName="composite" presStyleCnt="0"/>
      <dgm:spPr/>
    </dgm:pt>
    <dgm:pt modelId="{A12B6291-C812-4EC4-A860-3646D042EF30}" type="pres">
      <dgm:prSet presAssocID="{4DF8EFA1-93A3-4B17-9334-D045202D11B5}" presName="L1TextContainer" presStyleLbl="revTx" presStyleIdx="0" presStyleCnt="8">
        <dgm:presLayoutVars>
          <dgm:chMax val="1"/>
          <dgm:chPref val="1"/>
          <dgm:bulletEnabled val="1"/>
        </dgm:presLayoutVars>
      </dgm:prSet>
      <dgm:spPr/>
    </dgm:pt>
    <dgm:pt modelId="{394B1B92-C7A7-4E61-8E8F-26FE7CFD26DF}" type="pres">
      <dgm:prSet presAssocID="{4DF8EFA1-93A3-4B17-9334-D045202D11B5}" presName="L2TextContainerWrapper" presStyleCnt="0">
        <dgm:presLayoutVars>
          <dgm:chMax val="0"/>
          <dgm:chPref val="0"/>
          <dgm:bulletEnabled val="1"/>
        </dgm:presLayoutVars>
      </dgm:prSet>
      <dgm:spPr/>
    </dgm:pt>
    <dgm:pt modelId="{A15C5EAA-B438-4AB9-9199-31C5C4275838}" type="pres">
      <dgm:prSet presAssocID="{4DF8EFA1-93A3-4B17-9334-D045202D11B5}" presName="L2TextContainer" presStyleLbl="bgAccFollowNode1" presStyleIdx="0" presStyleCnt="8" custLinFactNeighborX="4550" custLinFactNeighborY="1229"/>
      <dgm:spPr/>
    </dgm:pt>
    <dgm:pt modelId="{E1B36095-7751-4CD4-A3AD-77B4011E8679}" type="pres">
      <dgm:prSet presAssocID="{4DF8EFA1-93A3-4B17-9334-D045202D11B5}" presName="FlexibleEmptyPlaceHolder" presStyleCnt="0"/>
      <dgm:spPr/>
    </dgm:pt>
    <dgm:pt modelId="{3978CA76-3E4E-419E-81EA-78D4B2B8E356}" type="pres">
      <dgm:prSet presAssocID="{4DF8EFA1-93A3-4B17-9334-D045202D11B5}" presName="ConnectLine" presStyleLbl="alignNode1" presStyleIdx="0" presStyleCnt="8"/>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9D7B2309-9222-4649-97EA-218A4026EA67}" type="pres">
      <dgm:prSet presAssocID="{4DF8EFA1-93A3-4B17-9334-D045202D11B5}" presName="ConnectorPoint" presStyleLbl="fgAcc1" presStyleIdx="0" presStyleCnt="8"/>
      <dgm:spPr>
        <a:solidFill>
          <a:schemeClr val="lt1">
            <a:alpha val="90000"/>
            <a:hueOff val="0"/>
            <a:satOff val="0"/>
            <a:lumOff val="0"/>
            <a:alphaOff val="0"/>
          </a:schemeClr>
        </a:solidFill>
        <a:ln w="12700" cap="flat" cmpd="sng" algn="ctr">
          <a:noFill/>
          <a:prstDash val="solid"/>
          <a:miter lim="800000"/>
        </a:ln>
        <a:effectLst/>
      </dgm:spPr>
    </dgm:pt>
    <dgm:pt modelId="{9F54E55C-D582-42FC-B2C9-310B15915C54}" type="pres">
      <dgm:prSet presAssocID="{4DF8EFA1-93A3-4B17-9334-D045202D11B5}" presName="EmptyPlaceHolder" presStyleCnt="0"/>
      <dgm:spPr/>
    </dgm:pt>
    <dgm:pt modelId="{9202DF23-AEE9-44EF-B869-7DB64A1ED399}" type="pres">
      <dgm:prSet presAssocID="{C25160FF-FC39-48FA-86FE-940950D5E8DA}" presName="spaceBetweenRectangles" presStyleCnt="0"/>
      <dgm:spPr/>
    </dgm:pt>
    <dgm:pt modelId="{EB26E0B9-E429-432C-BEBA-FA66530A1C56}" type="pres">
      <dgm:prSet presAssocID="{DDB7207A-DAC8-45DF-B94C-0AB54F56845E}" presName="composite" presStyleCnt="0"/>
      <dgm:spPr/>
    </dgm:pt>
    <dgm:pt modelId="{493DDD3D-4B24-45A2-9097-64630CC52A0B}" type="pres">
      <dgm:prSet presAssocID="{DDB7207A-DAC8-45DF-B94C-0AB54F56845E}" presName="L1TextContainer" presStyleLbl="revTx" presStyleIdx="1" presStyleCnt="8">
        <dgm:presLayoutVars>
          <dgm:chMax val="1"/>
          <dgm:chPref val="1"/>
          <dgm:bulletEnabled val="1"/>
        </dgm:presLayoutVars>
      </dgm:prSet>
      <dgm:spPr/>
    </dgm:pt>
    <dgm:pt modelId="{48D30222-3FBC-407B-9778-BBF8E66F2B99}" type="pres">
      <dgm:prSet presAssocID="{DDB7207A-DAC8-45DF-B94C-0AB54F56845E}" presName="L2TextContainerWrapper" presStyleCnt="0">
        <dgm:presLayoutVars>
          <dgm:chMax val="0"/>
          <dgm:chPref val="0"/>
          <dgm:bulletEnabled val="1"/>
        </dgm:presLayoutVars>
      </dgm:prSet>
      <dgm:spPr/>
    </dgm:pt>
    <dgm:pt modelId="{18F7144A-6F4B-4B00-93ED-EF94B580767F}" type="pres">
      <dgm:prSet presAssocID="{DDB7207A-DAC8-45DF-B94C-0AB54F56845E}" presName="L2TextContainer" presStyleLbl="bgAccFollowNode1" presStyleIdx="1" presStyleCnt="8" custScaleX="133404" custLinFactNeighborX="-3797" custLinFactNeighborY="3375"/>
      <dgm:spPr/>
    </dgm:pt>
    <dgm:pt modelId="{A0C7E75D-A4EF-4E47-8094-7CE4442F2BBD}" type="pres">
      <dgm:prSet presAssocID="{DDB7207A-DAC8-45DF-B94C-0AB54F56845E}" presName="FlexibleEmptyPlaceHolder" presStyleCnt="0"/>
      <dgm:spPr/>
    </dgm:pt>
    <dgm:pt modelId="{24CD313B-7760-42B5-A5CB-4BA4B9AB5D6D}" type="pres">
      <dgm:prSet presAssocID="{DDB7207A-DAC8-45DF-B94C-0AB54F56845E}" presName="ConnectLine" presStyleLbl="alignNode1" presStyleIdx="1" presStyleCnt="8" custFlipVert="0" custFlipHor="1" custSzX="45720" custScaleY="98737" custLinFactX="-300000" custLinFactNeighborX="-335484" custLinFactNeighborY="2335"/>
      <dgm:spPr>
        <a:solidFill>
          <a:schemeClr val="accent5">
            <a:hueOff val="-965506"/>
            <a:satOff val="-2488"/>
            <a:lumOff val="-1681"/>
            <a:alphaOff val="0"/>
          </a:schemeClr>
        </a:solidFill>
        <a:ln w="6350" cap="flat" cmpd="sng" algn="ctr">
          <a:solidFill>
            <a:schemeClr val="accent5">
              <a:hueOff val="-965506"/>
              <a:satOff val="-2488"/>
              <a:lumOff val="-1681"/>
              <a:alphaOff val="0"/>
            </a:schemeClr>
          </a:solidFill>
          <a:prstDash val="dash"/>
          <a:miter lim="800000"/>
        </a:ln>
        <a:effectLst/>
      </dgm:spPr>
    </dgm:pt>
    <dgm:pt modelId="{21BC10D3-F176-4EBD-B7A5-44F9E1787A75}" type="pres">
      <dgm:prSet presAssocID="{DDB7207A-DAC8-45DF-B94C-0AB54F56845E}" presName="ConnectorPoint" presStyleLbl="fgAcc1" presStyleIdx="1" presStyleCnt="8" custLinFactX="-60370" custLinFactNeighborX="-100000"/>
      <dgm:spPr>
        <a:solidFill>
          <a:schemeClr val="lt1">
            <a:alpha val="90000"/>
            <a:hueOff val="0"/>
            <a:satOff val="0"/>
            <a:lumOff val="0"/>
            <a:alphaOff val="0"/>
          </a:schemeClr>
        </a:solidFill>
        <a:ln w="12700" cap="flat" cmpd="sng" algn="ctr">
          <a:noFill/>
          <a:prstDash val="solid"/>
          <a:miter lim="800000"/>
        </a:ln>
        <a:effectLst/>
      </dgm:spPr>
    </dgm:pt>
    <dgm:pt modelId="{BDB29BDA-92A1-4117-99BD-0B618F0160B4}" type="pres">
      <dgm:prSet presAssocID="{DDB7207A-DAC8-45DF-B94C-0AB54F56845E}" presName="EmptyPlaceHolder" presStyleCnt="0"/>
      <dgm:spPr/>
    </dgm:pt>
    <dgm:pt modelId="{4A6E89ED-AEF8-4D21-81C8-EDA951135256}" type="pres">
      <dgm:prSet presAssocID="{373A5B58-E974-4A9F-96DB-7A518BB1F1F0}" presName="spaceBetweenRectangles" presStyleCnt="0"/>
      <dgm:spPr/>
    </dgm:pt>
    <dgm:pt modelId="{E0434B4C-18E3-4B50-9909-EFE47E4F7847}" type="pres">
      <dgm:prSet presAssocID="{A513A213-52C8-4887-8145-1661BD448D1C}" presName="composite" presStyleCnt="0"/>
      <dgm:spPr/>
    </dgm:pt>
    <dgm:pt modelId="{52ADE82C-CFE6-4D65-9B95-DF7E4590B222}" type="pres">
      <dgm:prSet presAssocID="{A513A213-52C8-4887-8145-1661BD448D1C}" presName="L1TextContainer" presStyleLbl="revTx" presStyleIdx="2" presStyleCnt="8">
        <dgm:presLayoutVars>
          <dgm:chMax val="1"/>
          <dgm:chPref val="1"/>
          <dgm:bulletEnabled val="1"/>
        </dgm:presLayoutVars>
      </dgm:prSet>
      <dgm:spPr/>
    </dgm:pt>
    <dgm:pt modelId="{D33F537E-2A6D-4D00-A9D2-785A83505B17}" type="pres">
      <dgm:prSet presAssocID="{A513A213-52C8-4887-8145-1661BD448D1C}" presName="L2TextContainerWrapper" presStyleCnt="0">
        <dgm:presLayoutVars>
          <dgm:chMax val="0"/>
          <dgm:chPref val="0"/>
          <dgm:bulletEnabled val="1"/>
        </dgm:presLayoutVars>
      </dgm:prSet>
      <dgm:spPr/>
    </dgm:pt>
    <dgm:pt modelId="{310F3391-0F59-46CC-AA78-830E45980EAF}" type="pres">
      <dgm:prSet presAssocID="{A513A213-52C8-4887-8145-1661BD448D1C}" presName="L2TextContainer" presStyleLbl="bgAccFollowNode1" presStyleIdx="2" presStyleCnt="8" custScaleX="110664"/>
      <dgm:spPr/>
    </dgm:pt>
    <dgm:pt modelId="{8D179E9F-150A-40A3-9E77-427F7A122259}" type="pres">
      <dgm:prSet presAssocID="{A513A213-52C8-4887-8145-1661BD448D1C}" presName="FlexibleEmptyPlaceHolder" presStyleCnt="0"/>
      <dgm:spPr/>
    </dgm:pt>
    <dgm:pt modelId="{41F55590-97AD-41AC-96D7-8C8A9A8B0CC7}" type="pres">
      <dgm:prSet presAssocID="{A513A213-52C8-4887-8145-1661BD448D1C}" presName="ConnectLine" presStyleLbl="alignNode1" presStyleIdx="2" presStyleCnt="8"/>
      <dgm:spPr>
        <a:solidFill>
          <a:schemeClr val="accent5">
            <a:hueOff val="-1931012"/>
            <a:satOff val="-4977"/>
            <a:lumOff val="-3361"/>
            <a:alphaOff val="0"/>
          </a:schemeClr>
        </a:solidFill>
        <a:ln w="6350" cap="flat" cmpd="sng" algn="ctr">
          <a:solidFill>
            <a:schemeClr val="accent5">
              <a:hueOff val="-1931012"/>
              <a:satOff val="-4977"/>
              <a:lumOff val="-3361"/>
              <a:alphaOff val="0"/>
            </a:schemeClr>
          </a:solidFill>
          <a:prstDash val="dash"/>
          <a:miter lim="800000"/>
        </a:ln>
        <a:effectLst/>
      </dgm:spPr>
    </dgm:pt>
    <dgm:pt modelId="{624AFBA9-C822-41FA-AC38-0E42AAD4DC03}" type="pres">
      <dgm:prSet presAssocID="{A513A213-52C8-4887-8145-1661BD448D1C}" presName="ConnectorPoint"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8939FBA3-B6CB-4246-A37B-770FB1C5112B}" type="pres">
      <dgm:prSet presAssocID="{A513A213-52C8-4887-8145-1661BD448D1C}" presName="EmptyPlaceHolder" presStyleCnt="0"/>
      <dgm:spPr/>
    </dgm:pt>
    <dgm:pt modelId="{18465486-9920-4AF9-A4F9-6D962671B35C}" type="pres">
      <dgm:prSet presAssocID="{4E13D1FD-502E-41D3-BA43-1808F261ACC8}" presName="spaceBetweenRectangles" presStyleCnt="0"/>
      <dgm:spPr/>
    </dgm:pt>
    <dgm:pt modelId="{2983A09B-BB8C-4FC3-9BD0-1BBAF0448B24}" type="pres">
      <dgm:prSet presAssocID="{71D8B147-8718-4CB5-A78D-09ADFDB46993}" presName="composite" presStyleCnt="0"/>
      <dgm:spPr/>
    </dgm:pt>
    <dgm:pt modelId="{36910D2D-0CAA-46AD-BCDA-B6B6D4F3E23B}" type="pres">
      <dgm:prSet presAssocID="{71D8B147-8718-4CB5-A78D-09ADFDB46993}" presName="L1TextContainer" presStyleLbl="revTx" presStyleIdx="3" presStyleCnt="8">
        <dgm:presLayoutVars>
          <dgm:chMax val="1"/>
          <dgm:chPref val="1"/>
          <dgm:bulletEnabled val="1"/>
        </dgm:presLayoutVars>
      </dgm:prSet>
      <dgm:spPr/>
    </dgm:pt>
    <dgm:pt modelId="{5CC84FEA-759C-4749-B203-275A3B7912B5}" type="pres">
      <dgm:prSet presAssocID="{71D8B147-8718-4CB5-A78D-09ADFDB46993}" presName="L2TextContainerWrapper" presStyleCnt="0">
        <dgm:presLayoutVars>
          <dgm:chMax val="0"/>
          <dgm:chPref val="0"/>
          <dgm:bulletEnabled val="1"/>
        </dgm:presLayoutVars>
      </dgm:prSet>
      <dgm:spPr/>
    </dgm:pt>
    <dgm:pt modelId="{AA9BD3EA-599A-4AE0-9F93-1D98C0A69942}" type="pres">
      <dgm:prSet presAssocID="{71D8B147-8718-4CB5-A78D-09ADFDB46993}" presName="L2TextContainer" presStyleLbl="bgAccFollowNode1" presStyleIdx="3" presStyleCnt="8"/>
      <dgm:spPr/>
    </dgm:pt>
    <dgm:pt modelId="{D2C5DA62-5C80-4AE9-A399-6B50A630C31B}" type="pres">
      <dgm:prSet presAssocID="{71D8B147-8718-4CB5-A78D-09ADFDB46993}" presName="FlexibleEmptyPlaceHolder" presStyleCnt="0"/>
      <dgm:spPr/>
    </dgm:pt>
    <dgm:pt modelId="{085FF022-FC2D-448D-B9E5-851B1E458B5C}" type="pres">
      <dgm:prSet presAssocID="{71D8B147-8718-4CB5-A78D-09ADFDB46993}" presName="ConnectLine" presStyleLbl="alignNode1" presStyleIdx="3" presStyleCnt="8"/>
      <dgm:spPr>
        <a:solidFill>
          <a:schemeClr val="accent5">
            <a:hueOff val="-2896518"/>
            <a:satOff val="-7465"/>
            <a:lumOff val="-5042"/>
            <a:alphaOff val="0"/>
          </a:schemeClr>
        </a:solidFill>
        <a:ln w="6350" cap="flat" cmpd="sng" algn="ctr">
          <a:solidFill>
            <a:schemeClr val="accent5">
              <a:hueOff val="-2896518"/>
              <a:satOff val="-7465"/>
              <a:lumOff val="-5042"/>
              <a:alphaOff val="0"/>
            </a:schemeClr>
          </a:solidFill>
          <a:prstDash val="dash"/>
          <a:miter lim="800000"/>
        </a:ln>
        <a:effectLst/>
      </dgm:spPr>
    </dgm:pt>
    <dgm:pt modelId="{EA03AA66-452C-4AEB-953A-80D68FA28048}" type="pres">
      <dgm:prSet presAssocID="{71D8B147-8718-4CB5-A78D-09ADFDB46993}" presName="ConnectorPoint"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0CFC6C7C-C619-47F6-A9E6-370D7F329556}" type="pres">
      <dgm:prSet presAssocID="{71D8B147-8718-4CB5-A78D-09ADFDB46993}" presName="EmptyPlaceHolder" presStyleCnt="0"/>
      <dgm:spPr/>
    </dgm:pt>
    <dgm:pt modelId="{95476E28-038B-443D-AC60-1D09C508349F}" type="pres">
      <dgm:prSet presAssocID="{76094CCA-411A-4C8A-A634-CC0B4A303054}" presName="spaceBetweenRectangles" presStyleCnt="0"/>
      <dgm:spPr/>
    </dgm:pt>
    <dgm:pt modelId="{1E5F9AA4-9B0A-4383-BC2C-371C1EBB105A}" type="pres">
      <dgm:prSet presAssocID="{68259E07-DBA5-45D6-8945-17EFBCB44ECC}" presName="composite" presStyleCnt="0"/>
      <dgm:spPr/>
    </dgm:pt>
    <dgm:pt modelId="{789DD40B-CB22-48DA-87AA-771F4A7C3411}" type="pres">
      <dgm:prSet presAssocID="{68259E07-DBA5-45D6-8945-17EFBCB44ECC}" presName="L1TextContainer" presStyleLbl="revTx" presStyleIdx="4" presStyleCnt="8">
        <dgm:presLayoutVars>
          <dgm:chMax val="1"/>
          <dgm:chPref val="1"/>
          <dgm:bulletEnabled val="1"/>
        </dgm:presLayoutVars>
      </dgm:prSet>
      <dgm:spPr/>
    </dgm:pt>
    <dgm:pt modelId="{96DEAA81-52F9-442D-9EC0-219AF5F3F6F5}" type="pres">
      <dgm:prSet presAssocID="{68259E07-DBA5-45D6-8945-17EFBCB44ECC}" presName="L2TextContainerWrapper" presStyleCnt="0">
        <dgm:presLayoutVars>
          <dgm:chMax val="0"/>
          <dgm:chPref val="0"/>
          <dgm:bulletEnabled val="1"/>
        </dgm:presLayoutVars>
      </dgm:prSet>
      <dgm:spPr/>
    </dgm:pt>
    <dgm:pt modelId="{25676E1E-887C-4650-BC3A-4CB35502BAED}" type="pres">
      <dgm:prSet presAssocID="{68259E07-DBA5-45D6-8945-17EFBCB44ECC}" presName="L2TextContainer" presStyleLbl="bgAccFollowNode1" presStyleIdx="4" presStyleCnt="8"/>
      <dgm:spPr/>
    </dgm:pt>
    <dgm:pt modelId="{EDB88B6D-D981-4856-B900-9FC79CB28E2D}" type="pres">
      <dgm:prSet presAssocID="{68259E07-DBA5-45D6-8945-17EFBCB44ECC}" presName="FlexibleEmptyPlaceHolder" presStyleCnt="0"/>
      <dgm:spPr/>
    </dgm:pt>
    <dgm:pt modelId="{ED67A19F-3CF6-4BF5-AA20-923BBA239AE8}" type="pres">
      <dgm:prSet presAssocID="{68259E07-DBA5-45D6-8945-17EFBCB44ECC}" presName="ConnectLine" presStyleLbl="alignNode1" presStyleIdx="4" presStyleCnt="8"/>
      <dgm:spPr>
        <a:solidFill>
          <a:schemeClr val="accent5">
            <a:hueOff val="-3862025"/>
            <a:satOff val="-9954"/>
            <a:lumOff val="-6723"/>
            <a:alphaOff val="0"/>
          </a:schemeClr>
        </a:solidFill>
        <a:ln w="6350" cap="flat" cmpd="sng" algn="ctr">
          <a:solidFill>
            <a:schemeClr val="accent5">
              <a:hueOff val="-3862025"/>
              <a:satOff val="-9954"/>
              <a:lumOff val="-6723"/>
              <a:alphaOff val="0"/>
            </a:schemeClr>
          </a:solidFill>
          <a:prstDash val="dash"/>
          <a:miter lim="800000"/>
        </a:ln>
        <a:effectLst/>
      </dgm:spPr>
    </dgm:pt>
    <dgm:pt modelId="{55351E2F-7DA5-47EE-A869-329E3C5FD2D1}" type="pres">
      <dgm:prSet presAssocID="{68259E07-DBA5-45D6-8945-17EFBCB44ECC}" presName="ConnectorPoint"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75E64F86-D3FD-4149-A851-D99C74CAD57D}" type="pres">
      <dgm:prSet presAssocID="{68259E07-DBA5-45D6-8945-17EFBCB44ECC}" presName="EmptyPlaceHolder" presStyleCnt="0"/>
      <dgm:spPr/>
    </dgm:pt>
    <dgm:pt modelId="{C6B2DFC6-7F3C-4D26-8396-4EA2194C3B48}" type="pres">
      <dgm:prSet presAssocID="{EEAA37B2-6376-4AED-8255-53799530DAEC}" presName="spaceBetweenRectangles" presStyleCnt="0"/>
      <dgm:spPr/>
    </dgm:pt>
    <dgm:pt modelId="{E18BC06E-27A6-4B93-A90F-E9B7BB8AAFEF}" type="pres">
      <dgm:prSet presAssocID="{90C9FAC3-5AF6-4D4A-9E1D-A8DA23C07F11}" presName="composite" presStyleCnt="0"/>
      <dgm:spPr/>
    </dgm:pt>
    <dgm:pt modelId="{7CD0D751-FD97-46C9-AF2D-10B4E7014928}" type="pres">
      <dgm:prSet presAssocID="{90C9FAC3-5AF6-4D4A-9E1D-A8DA23C07F11}" presName="L1TextContainer" presStyleLbl="revTx" presStyleIdx="5" presStyleCnt="8">
        <dgm:presLayoutVars>
          <dgm:chMax val="1"/>
          <dgm:chPref val="1"/>
          <dgm:bulletEnabled val="1"/>
        </dgm:presLayoutVars>
      </dgm:prSet>
      <dgm:spPr/>
    </dgm:pt>
    <dgm:pt modelId="{F0C54F4B-8682-4957-B412-EA7EAC4F32DA}" type="pres">
      <dgm:prSet presAssocID="{90C9FAC3-5AF6-4D4A-9E1D-A8DA23C07F11}" presName="L2TextContainerWrapper" presStyleCnt="0">
        <dgm:presLayoutVars>
          <dgm:chMax val="0"/>
          <dgm:chPref val="0"/>
          <dgm:bulletEnabled val="1"/>
        </dgm:presLayoutVars>
      </dgm:prSet>
      <dgm:spPr/>
    </dgm:pt>
    <dgm:pt modelId="{859FB001-2F3D-4441-B410-1C3913B2DCCC}" type="pres">
      <dgm:prSet presAssocID="{90C9FAC3-5AF6-4D4A-9E1D-A8DA23C07F11}" presName="L2TextContainer" presStyleLbl="bgAccFollowNode1" presStyleIdx="5" presStyleCnt="8"/>
      <dgm:spPr/>
    </dgm:pt>
    <dgm:pt modelId="{2C52D21C-36DB-4F6A-8DD2-C9F5159895CF}" type="pres">
      <dgm:prSet presAssocID="{90C9FAC3-5AF6-4D4A-9E1D-A8DA23C07F11}" presName="FlexibleEmptyPlaceHolder" presStyleCnt="0"/>
      <dgm:spPr/>
    </dgm:pt>
    <dgm:pt modelId="{4785F16F-20FA-4728-BC01-18FF0F6C501F}" type="pres">
      <dgm:prSet presAssocID="{90C9FAC3-5AF6-4D4A-9E1D-A8DA23C07F11}" presName="ConnectLine" presStyleLbl="alignNode1" presStyleIdx="5" presStyleCnt="8"/>
      <dgm:spPr>
        <a:solidFill>
          <a:schemeClr val="accent5">
            <a:hueOff val="-4827531"/>
            <a:satOff val="-12442"/>
            <a:lumOff val="-8404"/>
            <a:alphaOff val="0"/>
          </a:schemeClr>
        </a:solidFill>
        <a:ln w="6350" cap="flat" cmpd="sng" algn="ctr">
          <a:solidFill>
            <a:schemeClr val="accent5">
              <a:hueOff val="-4827531"/>
              <a:satOff val="-12442"/>
              <a:lumOff val="-8404"/>
              <a:alphaOff val="0"/>
            </a:schemeClr>
          </a:solidFill>
          <a:prstDash val="dash"/>
          <a:miter lim="800000"/>
        </a:ln>
        <a:effectLst/>
      </dgm:spPr>
    </dgm:pt>
    <dgm:pt modelId="{7DF5D5A1-A519-43BC-A60B-A58AAB9650E5}" type="pres">
      <dgm:prSet presAssocID="{90C9FAC3-5AF6-4D4A-9E1D-A8DA23C07F11}" presName="ConnectorPoint"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C51EFF6F-A7E2-40AC-B338-C08B3A2499E7}" type="pres">
      <dgm:prSet presAssocID="{90C9FAC3-5AF6-4D4A-9E1D-A8DA23C07F11}" presName="EmptyPlaceHolder" presStyleCnt="0"/>
      <dgm:spPr/>
    </dgm:pt>
    <dgm:pt modelId="{FB4FDF31-1A76-4863-BBB3-B7A50083476F}" type="pres">
      <dgm:prSet presAssocID="{6A8167A4-982E-4BE9-A684-FC9FD0A48C7A}" presName="spaceBetweenRectangles" presStyleCnt="0"/>
      <dgm:spPr/>
    </dgm:pt>
    <dgm:pt modelId="{D50F269F-9A14-4FDB-9DDE-5BBB02233614}" type="pres">
      <dgm:prSet presAssocID="{04EC6032-40D0-4DF9-8FCB-8AED999552CF}" presName="composite" presStyleCnt="0"/>
      <dgm:spPr/>
    </dgm:pt>
    <dgm:pt modelId="{0F74235F-B27D-4FDB-B709-66ADA2CDB0A5}" type="pres">
      <dgm:prSet presAssocID="{04EC6032-40D0-4DF9-8FCB-8AED999552CF}" presName="L1TextContainer" presStyleLbl="revTx" presStyleIdx="6" presStyleCnt="8">
        <dgm:presLayoutVars>
          <dgm:chMax val="1"/>
          <dgm:chPref val="1"/>
          <dgm:bulletEnabled val="1"/>
        </dgm:presLayoutVars>
      </dgm:prSet>
      <dgm:spPr/>
    </dgm:pt>
    <dgm:pt modelId="{6CB7C100-D50C-492B-850E-AA9005E31D36}" type="pres">
      <dgm:prSet presAssocID="{04EC6032-40D0-4DF9-8FCB-8AED999552CF}" presName="L2TextContainerWrapper" presStyleCnt="0">
        <dgm:presLayoutVars>
          <dgm:chMax val="0"/>
          <dgm:chPref val="0"/>
          <dgm:bulletEnabled val="1"/>
        </dgm:presLayoutVars>
      </dgm:prSet>
      <dgm:spPr/>
    </dgm:pt>
    <dgm:pt modelId="{E665093C-8A50-427B-9609-83C792B7833C}" type="pres">
      <dgm:prSet presAssocID="{04EC6032-40D0-4DF9-8FCB-8AED999552CF}" presName="L2TextContainer" presStyleLbl="bgAccFollowNode1" presStyleIdx="6" presStyleCnt="8"/>
      <dgm:spPr/>
    </dgm:pt>
    <dgm:pt modelId="{653EA092-C417-44BD-A382-F20418693726}" type="pres">
      <dgm:prSet presAssocID="{04EC6032-40D0-4DF9-8FCB-8AED999552CF}" presName="FlexibleEmptyPlaceHolder" presStyleCnt="0"/>
      <dgm:spPr/>
    </dgm:pt>
    <dgm:pt modelId="{A30598F8-48FF-468D-A570-D2C0D486F26A}" type="pres">
      <dgm:prSet presAssocID="{04EC6032-40D0-4DF9-8FCB-8AED999552CF}" presName="ConnectLine" presStyleLbl="alignNode1" presStyleIdx="6" presStyleCnt="8"/>
      <dgm:spPr>
        <a:solidFill>
          <a:schemeClr val="accent5">
            <a:hueOff val="-5793037"/>
            <a:satOff val="-14931"/>
            <a:lumOff val="-10084"/>
            <a:alphaOff val="0"/>
          </a:schemeClr>
        </a:solidFill>
        <a:ln w="6350" cap="flat" cmpd="sng" algn="ctr">
          <a:solidFill>
            <a:schemeClr val="accent5">
              <a:hueOff val="-5793037"/>
              <a:satOff val="-14931"/>
              <a:lumOff val="-10084"/>
              <a:alphaOff val="0"/>
            </a:schemeClr>
          </a:solidFill>
          <a:prstDash val="dash"/>
          <a:miter lim="800000"/>
        </a:ln>
        <a:effectLst/>
      </dgm:spPr>
    </dgm:pt>
    <dgm:pt modelId="{18E8571F-74A8-4454-9945-F19EE723D5ED}" type="pres">
      <dgm:prSet presAssocID="{04EC6032-40D0-4DF9-8FCB-8AED999552CF}" presName="ConnectorPoint"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5DCEBCDC-6596-4FD8-8E47-BC861CEE7509}" type="pres">
      <dgm:prSet presAssocID="{04EC6032-40D0-4DF9-8FCB-8AED999552CF}" presName="EmptyPlaceHolder" presStyleCnt="0"/>
      <dgm:spPr/>
    </dgm:pt>
    <dgm:pt modelId="{05CC4F1B-38E9-48FD-B093-27ED88947710}" type="pres">
      <dgm:prSet presAssocID="{4C24BB0C-15DA-45A0-95E5-6F69A9D22F54}" presName="spaceBetweenRectangles" presStyleCnt="0"/>
      <dgm:spPr/>
    </dgm:pt>
    <dgm:pt modelId="{99436412-5613-45FA-A174-B54C4930B990}" type="pres">
      <dgm:prSet presAssocID="{649AD015-E671-440A-8915-73AD27DC359A}" presName="composite" presStyleCnt="0"/>
      <dgm:spPr/>
    </dgm:pt>
    <dgm:pt modelId="{8D21589F-D20E-451A-B721-7BFB150ED986}" type="pres">
      <dgm:prSet presAssocID="{649AD015-E671-440A-8915-73AD27DC359A}" presName="L1TextContainer" presStyleLbl="revTx" presStyleIdx="7" presStyleCnt="8">
        <dgm:presLayoutVars>
          <dgm:chMax val="1"/>
          <dgm:chPref val="1"/>
          <dgm:bulletEnabled val="1"/>
        </dgm:presLayoutVars>
      </dgm:prSet>
      <dgm:spPr/>
    </dgm:pt>
    <dgm:pt modelId="{8BA1E7E1-B2F5-41A7-A2E9-EC2D2AD54A3B}" type="pres">
      <dgm:prSet presAssocID="{649AD015-E671-440A-8915-73AD27DC359A}" presName="L2TextContainerWrapper" presStyleCnt="0">
        <dgm:presLayoutVars>
          <dgm:chMax val="0"/>
          <dgm:chPref val="0"/>
          <dgm:bulletEnabled val="1"/>
        </dgm:presLayoutVars>
      </dgm:prSet>
      <dgm:spPr/>
    </dgm:pt>
    <dgm:pt modelId="{07FCAE97-9AD2-4A02-870F-DF80A5689FA2}" type="pres">
      <dgm:prSet presAssocID="{649AD015-E671-440A-8915-73AD27DC359A}" presName="L2TextContainer" presStyleLbl="bgAccFollowNode1" presStyleIdx="7" presStyleCnt="8" custScaleX="117765"/>
      <dgm:spPr/>
    </dgm:pt>
    <dgm:pt modelId="{5006DDE2-8F65-4700-BF77-D6A0801D8FED}" type="pres">
      <dgm:prSet presAssocID="{649AD015-E671-440A-8915-73AD27DC359A}" presName="FlexibleEmptyPlaceHolder" presStyleCnt="0"/>
      <dgm:spPr/>
    </dgm:pt>
    <dgm:pt modelId="{E5B646F0-1A48-40AB-81FB-855E11F1E2E0}" type="pres">
      <dgm:prSet presAssocID="{649AD015-E671-440A-8915-73AD27DC359A}" presName="ConnectLine" presStyleLbl="alignNode1" presStyleIdx="7" presStyleCnt="8"/>
      <dgm:spPr>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gm:spPr>
    </dgm:pt>
    <dgm:pt modelId="{7E8CC26E-51AD-457D-909E-5AF6F6EC8A12}" type="pres">
      <dgm:prSet presAssocID="{649AD015-E671-440A-8915-73AD27DC359A}" presName="ConnectorPoint"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050D280-8C82-4A74-94D5-EEF01CC5524B}" type="pres">
      <dgm:prSet presAssocID="{649AD015-E671-440A-8915-73AD27DC359A}" presName="EmptyPlaceHolder" presStyleCnt="0"/>
      <dgm:spPr/>
    </dgm:pt>
  </dgm:ptLst>
  <dgm:cxnLst>
    <dgm:cxn modelId="{6EFA6507-3C24-49AE-B9CE-FD1445B446A9}" type="presOf" srcId="{F383AB6E-088A-4644-8F3F-120CCDAB995D}" destId="{25676E1E-887C-4650-BC3A-4CB35502BAED}" srcOrd="0" destOrd="0" presId="urn:microsoft.com/office/officeart/2017/3/layout/HorizontalPathTimeline"/>
    <dgm:cxn modelId="{56D7CF26-6F27-4C05-B9FA-0AD6581B9CD1}" srcId="{0D477522-B991-468F-ABD6-43F2F11C4CE5}" destId="{649AD015-E671-440A-8915-73AD27DC359A}" srcOrd="7" destOrd="0" parTransId="{3ED91D75-99CB-4093-B34C-61DAEFE3B9D0}" sibTransId="{7FBE009B-87FD-4634-BB5E-F0A7F44D5EF8}"/>
    <dgm:cxn modelId="{A0EC7A29-B82F-44BE-86F9-92C382CFC436}" type="presOf" srcId="{2B390E0E-48E1-429F-9622-BB88A506589F}" destId="{A15C5EAA-B438-4AB9-9199-31C5C4275838}" srcOrd="0" destOrd="0" presId="urn:microsoft.com/office/officeart/2017/3/layout/HorizontalPathTimeline"/>
    <dgm:cxn modelId="{DF820D34-8C43-480D-BCC4-AEE8B36D2EF3}" srcId="{A513A213-52C8-4887-8145-1661BD448D1C}" destId="{3F928A60-6BF9-4E01-B2BF-62706B8B37A3}" srcOrd="0" destOrd="0" parTransId="{74C36389-21A7-4E30-B823-FF2184E9067E}" sibTransId="{436559DB-EE54-42EE-87EB-99E05E14A4EE}"/>
    <dgm:cxn modelId="{95F1A83F-ED06-4C1C-985A-AEB22323B3BF}" type="presOf" srcId="{0D477522-B991-468F-ABD6-43F2F11C4CE5}" destId="{6475E64D-62E9-4548-8087-44741AB1F77D}" srcOrd="0" destOrd="0" presId="urn:microsoft.com/office/officeart/2017/3/layout/HorizontalPathTimeline"/>
    <dgm:cxn modelId="{ACFC5961-D4CA-439A-B265-108D01CF8533}" srcId="{0D477522-B991-468F-ABD6-43F2F11C4CE5}" destId="{4DF8EFA1-93A3-4B17-9334-D045202D11B5}" srcOrd="0" destOrd="0" parTransId="{254AC6A9-4D3C-45D0-A7C2-54E36FF20A5F}" sibTransId="{C25160FF-FC39-48FA-86FE-940950D5E8DA}"/>
    <dgm:cxn modelId="{DC929A62-3600-44F0-992C-76283AED387A}" srcId="{90C9FAC3-5AF6-4D4A-9E1D-A8DA23C07F11}" destId="{369916B9-8F19-40D3-8808-9959B0544E01}" srcOrd="0" destOrd="0" parTransId="{A65B3B6D-667E-4DB4-8332-6305EA11AE37}" sibTransId="{3FFCC527-4F7F-4B00-B49E-6A3A10B3050E}"/>
    <dgm:cxn modelId="{FA0FD867-2906-4B61-B792-86A05DF74FF8}" type="presOf" srcId="{4DF8EFA1-93A3-4B17-9334-D045202D11B5}" destId="{A12B6291-C812-4EC4-A860-3646D042EF30}" srcOrd="0" destOrd="0" presId="urn:microsoft.com/office/officeart/2017/3/layout/HorizontalPathTimeline"/>
    <dgm:cxn modelId="{3F384168-1CFF-4D64-B19B-87550782D131}" type="presOf" srcId="{90C9FAC3-5AF6-4D4A-9E1D-A8DA23C07F11}" destId="{7CD0D751-FD97-46C9-AF2D-10B4E7014928}" srcOrd="0" destOrd="0" presId="urn:microsoft.com/office/officeart/2017/3/layout/HorizontalPathTimeline"/>
    <dgm:cxn modelId="{B0AF9B68-1CB6-44CE-911B-5A406C97B452}" srcId="{0D477522-B991-468F-ABD6-43F2F11C4CE5}" destId="{90C9FAC3-5AF6-4D4A-9E1D-A8DA23C07F11}" srcOrd="5" destOrd="0" parTransId="{BD41226A-9195-41C3-A9B9-329B5868C302}" sibTransId="{6A8167A4-982E-4BE9-A684-FC9FD0A48C7A}"/>
    <dgm:cxn modelId="{8A42C351-43AC-46F6-BC16-9F27DCFF6438}" type="presOf" srcId="{3F928A60-6BF9-4E01-B2BF-62706B8B37A3}" destId="{310F3391-0F59-46CC-AA78-830E45980EAF}" srcOrd="0" destOrd="0" presId="urn:microsoft.com/office/officeart/2017/3/layout/HorizontalPathTimeline"/>
    <dgm:cxn modelId="{F1D73572-2C0A-4E54-8F3B-188695CD5CC9}" type="presOf" srcId="{1CDF8520-AAF8-44CF-9B52-211193CCEC32}" destId="{AA9BD3EA-599A-4AE0-9F93-1D98C0A69942}" srcOrd="0" destOrd="0" presId="urn:microsoft.com/office/officeart/2017/3/layout/HorizontalPathTimeline"/>
    <dgm:cxn modelId="{7C55BB77-DF43-4D39-A2CF-B77D13F2D2AC}" type="presOf" srcId="{A513A213-52C8-4887-8145-1661BD448D1C}" destId="{52ADE82C-CFE6-4D65-9B95-DF7E4590B222}" srcOrd="0" destOrd="0" presId="urn:microsoft.com/office/officeart/2017/3/layout/HorizontalPathTimeline"/>
    <dgm:cxn modelId="{D370215A-DCF3-4B5E-BADA-298105231652}" srcId="{68259E07-DBA5-45D6-8945-17EFBCB44ECC}" destId="{F383AB6E-088A-4644-8F3F-120CCDAB995D}" srcOrd="0" destOrd="0" parTransId="{9FCE93BF-187D-423C-A6B4-DD0723640CD9}" sibTransId="{9D57528B-C0C7-43DD-AA8E-EFE8117FDB9B}"/>
    <dgm:cxn modelId="{34224180-D167-45B9-A590-890A1A6A1DDE}" srcId="{04EC6032-40D0-4DF9-8FCB-8AED999552CF}" destId="{131D6FF4-BBF4-4DDE-A841-F23E7DE4B867}" srcOrd="0" destOrd="0" parTransId="{CB6610D7-DB81-412D-92C6-B6C01108FDE3}" sibTransId="{B641EA6B-E57D-4878-AF19-6BE1151D13B1}"/>
    <dgm:cxn modelId="{4F4CB489-7269-4573-B91B-4F0884154729}" type="presOf" srcId="{649AD015-E671-440A-8915-73AD27DC359A}" destId="{8D21589F-D20E-451A-B721-7BFB150ED986}" srcOrd="0" destOrd="0" presId="urn:microsoft.com/office/officeart/2017/3/layout/HorizontalPathTimeline"/>
    <dgm:cxn modelId="{39CFBE8F-89AB-4CDA-83BC-02AE62DE12A1}" srcId="{649AD015-E671-440A-8915-73AD27DC359A}" destId="{BE34B92E-1B05-4D7F-91D7-C2BD92046747}" srcOrd="0" destOrd="0" parTransId="{D109B58B-16D5-4FD0-B4E8-BD847A4B4838}" sibTransId="{44870DCE-7135-4FF0-9E8E-6A6EC17C9008}"/>
    <dgm:cxn modelId="{17D31091-536D-42B9-89CE-4200B7D79655}" srcId="{71D8B147-8718-4CB5-A78D-09ADFDB46993}" destId="{1CDF8520-AAF8-44CF-9B52-211193CCEC32}" srcOrd="0" destOrd="0" parTransId="{901B016F-00F0-475B-ADE9-E81C96CE00FE}" sibTransId="{3A992C78-58CE-4BE9-A77B-996F00E9920C}"/>
    <dgm:cxn modelId="{557BD296-9786-4200-AEE3-C1873220490E}" type="presOf" srcId="{DDB7207A-DAC8-45DF-B94C-0AB54F56845E}" destId="{493DDD3D-4B24-45A2-9097-64630CC52A0B}" srcOrd="0" destOrd="0" presId="urn:microsoft.com/office/officeart/2017/3/layout/HorizontalPathTimeline"/>
    <dgm:cxn modelId="{DB521C9B-D34B-47E2-B22B-02CD2735ACAD}" srcId="{0D477522-B991-468F-ABD6-43F2F11C4CE5}" destId="{68259E07-DBA5-45D6-8945-17EFBCB44ECC}" srcOrd="4" destOrd="0" parTransId="{85681941-6FC5-4303-A965-AB002502BC74}" sibTransId="{EEAA37B2-6376-4AED-8255-53799530DAEC}"/>
    <dgm:cxn modelId="{607A129E-832A-4444-A6A5-01D123ADF6AF}" type="presOf" srcId="{BE34B92E-1B05-4D7F-91D7-C2BD92046747}" destId="{07FCAE97-9AD2-4A02-870F-DF80A5689FA2}" srcOrd="0" destOrd="0" presId="urn:microsoft.com/office/officeart/2017/3/layout/HorizontalPathTimeline"/>
    <dgm:cxn modelId="{80D3229E-19F7-4302-97FD-8670D82F1C82}" type="presOf" srcId="{68259E07-DBA5-45D6-8945-17EFBCB44ECC}" destId="{789DD40B-CB22-48DA-87AA-771F4A7C3411}" srcOrd="0" destOrd="0" presId="urn:microsoft.com/office/officeart/2017/3/layout/HorizontalPathTimeline"/>
    <dgm:cxn modelId="{91D1A3A1-79E5-4310-B565-053EF21D4368}" srcId="{0D477522-B991-468F-ABD6-43F2F11C4CE5}" destId="{A513A213-52C8-4887-8145-1661BD448D1C}" srcOrd="2" destOrd="0" parTransId="{C617E02D-E539-4E1C-832C-C8F444A14305}" sibTransId="{4E13D1FD-502E-41D3-BA43-1808F261ACC8}"/>
    <dgm:cxn modelId="{69B15DA2-4135-4517-829E-8C17846CADA3}" srcId="{0D477522-B991-468F-ABD6-43F2F11C4CE5}" destId="{71D8B147-8718-4CB5-A78D-09ADFDB46993}" srcOrd="3" destOrd="0" parTransId="{A93DB457-0296-498C-8901-1DB1480350FA}" sibTransId="{76094CCA-411A-4C8A-A634-CC0B4A303054}"/>
    <dgm:cxn modelId="{CB7ADCA3-B2E9-4C0E-8DFB-688A1D3FD993}" type="presOf" srcId="{04EC6032-40D0-4DF9-8FCB-8AED999552CF}" destId="{0F74235F-B27D-4FDB-B709-66ADA2CDB0A5}" srcOrd="0" destOrd="0" presId="urn:microsoft.com/office/officeart/2017/3/layout/HorizontalPathTimeline"/>
    <dgm:cxn modelId="{8CD85BA5-01C0-4E7D-9FD2-F756AFE6801E}" srcId="{0D477522-B991-468F-ABD6-43F2F11C4CE5}" destId="{04EC6032-40D0-4DF9-8FCB-8AED999552CF}" srcOrd="6" destOrd="0" parTransId="{EBCE3D24-3CA8-4825-A041-3778BE0DF12D}" sibTransId="{4C24BB0C-15DA-45A0-95E5-6F69A9D22F54}"/>
    <dgm:cxn modelId="{BECE69AC-EDB4-4B71-97CC-4F246A19A063}" srcId="{4DF8EFA1-93A3-4B17-9334-D045202D11B5}" destId="{2B390E0E-48E1-429F-9622-BB88A506589F}" srcOrd="0" destOrd="0" parTransId="{B98E35A5-F527-4912-B350-82BFFDA8680C}" sibTransId="{0569E361-3A79-417B-85B6-DBA308F6F297}"/>
    <dgm:cxn modelId="{2A8E91BE-A72E-428F-B522-9E5CC2A8B060}" srcId="{DDB7207A-DAC8-45DF-B94C-0AB54F56845E}" destId="{06CDDE66-2FDE-4E18-B912-C72FD8829AF3}" srcOrd="0" destOrd="0" parTransId="{1D07A1CC-03EA-494B-B56B-31A529777808}" sibTransId="{C5A74349-4939-4CE0-8446-860E4A2D939D}"/>
    <dgm:cxn modelId="{055EDACD-B940-4A3B-98AF-BBD9336D394D}" type="presOf" srcId="{369916B9-8F19-40D3-8808-9959B0544E01}" destId="{859FB001-2F3D-4441-B410-1C3913B2DCCC}" srcOrd="0" destOrd="0" presId="urn:microsoft.com/office/officeart/2017/3/layout/HorizontalPathTimeline"/>
    <dgm:cxn modelId="{44DC4ED1-7896-4AF5-AE1E-B06C3434D6DE}" type="presOf" srcId="{131D6FF4-BBF4-4DDE-A841-F23E7DE4B867}" destId="{E665093C-8A50-427B-9609-83C792B7833C}" srcOrd="0" destOrd="0" presId="urn:microsoft.com/office/officeart/2017/3/layout/HorizontalPathTimeline"/>
    <dgm:cxn modelId="{51EA7EE9-DD30-46CB-8E26-D5680A055109}" type="presOf" srcId="{71D8B147-8718-4CB5-A78D-09ADFDB46993}" destId="{36910D2D-0CAA-46AD-BCDA-B6B6D4F3E23B}" srcOrd="0" destOrd="0" presId="urn:microsoft.com/office/officeart/2017/3/layout/HorizontalPathTimeline"/>
    <dgm:cxn modelId="{01BB48F2-E129-4459-AF0F-8700034A7D40}" srcId="{0D477522-B991-468F-ABD6-43F2F11C4CE5}" destId="{DDB7207A-DAC8-45DF-B94C-0AB54F56845E}" srcOrd="1" destOrd="0" parTransId="{2187F898-552F-4C50-8C37-C619EFDAF3E6}" sibTransId="{373A5B58-E974-4A9F-96DB-7A518BB1F1F0}"/>
    <dgm:cxn modelId="{E3D1DAFA-9CDE-40E0-A3FE-3A09B2EC84C8}" type="presOf" srcId="{06CDDE66-2FDE-4E18-B912-C72FD8829AF3}" destId="{18F7144A-6F4B-4B00-93ED-EF94B580767F}" srcOrd="0" destOrd="0" presId="urn:microsoft.com/office/officeart/2017/3/layout/HorizontalPathTimeline"/>
    <dgm:cxn modelId="{C4851B78-A22E-46A6-B0AA-518E821CC1CA}" type="presParOf" srcId="{6475E64D-62E9-4548-8087-44741AB1F77D}" destId="{0A010415-DFBD-4F49-898E-257177C53798}" srcOrd="0" destOrd="0" presId="urn:microsoft.com/office/officeart/2017/3/layout/HorizontalPathTimeline"/>
    <dgm:cxn modelId="{38768BF7-D79A-42AF-A9E3-CB7FEE666BEC}" type="presParOf" srcId="{6475E64D-62E9-4548-8087-44741AB1F77D}" destId="{A4D7B042-FE3A-44EA-AA86-8B445EFE6BB7}" srcOrd="1" destOrd="0" presId="urn:microsoft.com/office/officeart/2017/3/layout/HorizontalPathTimeline"/>
    <dgm:cxn modelId="{B41EC023-7774-4F84-B72C-9DA1A5BE7FAC}" type="presParOf" srcId="{A4D7B042-FE3A-44EA-AA86-8B445EFE6BB7}" destId="{199E644C-36E3-42FD-8391-4953A007CFB5}" srcOrd="0" destOrd="0" presId="urn:microsoft.com/office/officeart/2017/3/layout/HorizontalPathTimeline"/>
    <dgm:cxn modelId="{8BE55C77-7206-42D6-A497-6AD031F809F6}" type="presParOf" srcId="{199E644C-36E3-42FD-8391-4953A007CFB5}" destId="{A12B6291-C812-4EC4-A860-3646D042EF30}" srcOrd="0" destOrd="0" presId="urn:microsoft.com/office/officeart/2017/3/layout/HorizontalPathTimeline"/>
    <dgm:cxn modelId="{F01156FD-DA14-4C7F-BDD3-836CBBA3976F}" type="presParOf" srcId="{199E644C-36E3-42FD-8391-4953A007CFB5}" destId="{394B1B92-C7A7-4E61-8E8F-26FE7CFD26DF}" srcOrd="1" destOrd="0" presId="urn:microsoft.com/office/officeart/2017/3/layout/HorizontalPathTimeline"/>
    <dgm:cxn modelId="{ECA148CE-CAA1-441F-A013-CCD1EDC1235D}" type="presParOf" srcId="{394B1B92-C7A7-4E61-8E8F-26FE7CFD26DF}" destId="{A15C5EAA-B438-4AB9-9199-31C5C4275838}" srcOrd="0" destOrd="0" presId="urn:microsoft.com/office/officeart/2017/3/layout/HorizontalPathTimeline"/>
    <dgm:cxn modelId="{A501A8BF-C32F-42BA-9A59-B88300BEEB1E}" type="presParOf" srcId="{394B1B92-C7A7-4E61-8E8F-26FE7CFD26DF}" destId="{E1B36095-7751-4CD4-A3AD-77B4011E8679}" srcOrd="1" destOrd="0" presId="urn:microsoft.com/office/officeart/2017/3/layout/HorizontalPathTimeline"/>
    <dgm:cxn modelId="{7375AC28-C82E-4C85-A824-864BD28C6274}" type="presParOf" srcId="{199E644C-36E3-42FD-8391-4953A007CFB5}" destId="{3978CA76-3E4E-419E-81EA-78D4B2B8E356}" srcOrd="2" destOrd="0" presId="urn:microsoft.com/office/officeart/2017/3/layout/HorizontalPathTimeline"/>
    <dgm:cxn modelId="{4CEAA121-4C35-4D1D-9CE3-C117A740D98C}" type="presParOf" srcId="{199E644C-36E3-42FD-8391-4953A007CFB5}" destId="{9D7B2309-9222-4649-97EA-218A4026EA67}" srcOrd="3" destOrd="0" presId="urn:microsoft.com/office/officeart/2017/3/layout/HorizontalPathTimeline"/>
    <dgm:cxn modelId="{CF7B29F4-7DB2-423D-8F48-9C4D89006CC8}" type="presParOf" srcId="{199E644C-36E3-42FD-8391-4953A007CFB5}" destId="{9F54E55C-D582-42FC-B2C9-310B15915C54}" srcOrd="4" destOrd="0" presId="urn:microsoft.com/office/officeart/2017/3/layout/HorizontalPathTimeline"/>
    <dgm:cxn modelId="{699F4558-656A-42AC-ABFE-6DF68F20A836}" type="presParOf" srcId="{A4D7B042-FE3A-44EA-AA86-8B445EFE6BB7}" destId="{9202DF23-AEE9-44EF-B869-7DB64A1ED399}" srcOrd="1" destOrd="0" presId="urn:microsoft.com/office/officeart/2017/3/layout/HorizontalPathTimeline"/>
    <dgm:cxn modelId="{F51054A6-B4D4-4701-ACC6-F45AAD7AA93A}" type="presParOf" srcId="{A4D7B042-FE3A-44EA-AA86-8B445EFE6BB7}" destId="{EB26E0B9-E429-432C-BEBA-FA66530A1C56}" srcOrd="2" destOrd="0" presId="urn:microsoft.com/office/officeart/2017/3/layout/HorizontalPathTimeline"/>
    <dgm:cxn modelId="{F2985E01-C899-4193-8E90-5F04B15FF1A3}" type="presParOf" srcId="{EB26E0B9-E429-432C-BEBA-FA66530A1C56}" destId="{493DDD3D-4B24-45A2-9097-64630CC52A0B}" srcOrd="0" destOrd="0" presId="urn:microsoft.com/office/officeart/2017/3/layout/HorizontalPathTimeline"/>
    <dgm:cxn modelId="{E2DE5E3D-1429-479C-991E-CC02A16C0887}" type="presParOf" srcId="{EB26E0B9-E429-432C-BEBA-FA66530A1C56}" destId="{48D30222-3FBC-407B-9778-BBF8E66F2B99}" srcOrd="1" destOrd="0" presId="urn:microsoft.com/office/officeart/2017/3/layout/HorizontalPathTimeline"/>
    <dgm:cxn modelId="{3AB65FBE-BED2-4468-BCFC-70C959A4BDE2}" type="presParOf" srcId="{48D30222-3FBC-407B-9778-BBF8E66F2B99}" destId="{18F7144A-6F4B-4B00-93ED-EF94B580767F}" srcOrd="0" destOrd="0" presId="urn:microsoft.com/office/officeart/2017/3/layout/HorizontalPathTimeline"/>
    <dgm:cxn modelId="{4C874D78-4172-4EF4-8D3B-AA59055F2987}" type="presParOf" srcId="{48D30222-3FBC-407B-9778-BBF8E66F2B99}" destId="{A0C7E75D-A4EF-4E47-8094-7CE4442F2BBD}" srcOrd="1" destOrd="0" presId="urn:microsoft.com/office/officeart/2017/3/layout/HorizontalPathTimeline"/>
    <dgm:cxn modelId="{F5CB0845-3A39-47D0-B950-6D4B4695DB59}" type="presParOf" srcId="{EB26E0B9-E429-432C-BEBA-FA66530A1C56}" destId="{24CD313B-7760-42B5-A5CB-4BA4B9AB5D6D}" srcOrd="2" destOrd="0" presId="urn:microsoft.com/office/officeart/2017/3/layout/HorizontalPathTimeline"/>
    <dgm:cxn modelId="{2B1B34B7-BF1F-4929-8E77-C24A2623EF1B}" type="presParOf" srcId="{EB26E0B9-E429-432C-BEBA-FA66530A1C56}" destId="{21BC10D3-F176-4EBD-B7A5-44F9E1787A75}" srcOrd="3" destOrd="0" presId="urn:microsoft.com/office/officeart/2017/3/layout/HorizontalPathTimeline"/>
    <dgm:cxn modelId="{C5A0B9A8-8207-46CD-AD70-EBB06BAA78CC}" type="presParOf" srcId="{EB26E0B9-E429-432C-BEBA-FA66530A1C56}" destId="{BDB29BDA-92A1-4117-99BD-0B618F0160B4}" srcOrd="4" destOrd="0" presId="urn:microsoft.com/office/officeart/2017/3/layout/HorizontalPathTimeline"/>
    <dgm:cxn modelId="{DBBAFDDA-CD84-4DF7-AFBC-F4A736DAD9D8}" type="presParOf" srcId="{A4D7B042-FE3A-44EA-AA86-8B445EFE6BB7}" destId="{4A6E89ED-AEF8-4D21-81C8-EDA951135256}" srcOrd="3" destOrd="0" presId="urn:microsoft.com/office/officeart/2017/3/layout/HorizontalPathTimeline"/>
    <dgm:cxn modelId="{BF518BF0-AB3A-41B3-BA86-5D8307352D25}" type="presParOf" srcId="{A4D7B042-FE3A-44EA-AA86-8B445EFE6BB7}" destId="{E0434B4C-18E3-4B50-9909-EFE47E4F7847}" srcOrd="4" destOrd="0" presId="urn:microsoft.com/office/officeart/2017/3/layout/HorizontalPathTimeline"/>
    <dgm:cxn modelId="{403DA0F5-A3D6-4405-AD4C-F64BAFA98487}" type="presParOf" srcId="{E0434B4C-18E3-4B50-9909-EFE47E4F7847}" destId="{52ADE82C-CFE6-4D65-9B95-DF7E4590B222}" srcOrd="0" destOrd="0" presId="urn:microsoft.com/office/officeart/2017/3/layout/HorizontalPathTimeline"/>
    <dgm:cxn modelId="{61676D00-7708-4E34-9773-31B3640A98CB}" type="presParOf" srcId="{E0434B4C-18E3-4B50-9909-EFE47E4F7847}" destId="{D33F537E-2A6D-4D00-A9D2-785A83505B17}" srcOrd="1" destOrd="0" presId="urn:microsoft.com/office/officeart/2017/3/layout/HorizontalPathTimeline"/>
    <dgm:cxn modelId="{FB0A6FB8-A3D4-4821-8C4A-48436CB669B3}" type="presParOf" srcId="{D33F537E-2A6D-4D00-A9D2-785A83505B17}" destId="{310F3391-0F59-46CC-AA78-830E45980EAF}" srcOrd="0" destOrd="0" presId="urn:microsoft.com/office/officeart/2017/3/layout/HorizontalPathTimeline"/>
    <dgm:cxn modelId="{43658718-0B71-4503-A0F6-263C58952364}" type="presParOf" srcId="{D33F537E-2A6D-4D00-A9D2-785A83505B17}" destId="{8D179E9F-150A-40A3-9E77-427F7A122259}" srcOrd="1" destOrd="0" presId="urn:microsoft.com/office/officeart/2017/3/layout/HorizontalPathTimeline"/>
    <dgm:cxn modelId="{CB51DB10-BDCE-4BD9-88F6-CAA2E710B014}" type="presParOf" srcId="{E0434B4C-18E3-4B50-9909-EFE47E4F7847}" destId="{41F55590-97AD-41AC-96D7-8C8A9A8B0CC7}" srcOrd="2" destOrd="0" presId="urn:microsoft.com/office/officeart/2017/3/layout/HorizontalPathTimeline"/>
    <dgm:cxn modelId="{232750CA-5569-4E71-8AD7-580AA84D54B4}" type="presParOf" srcId="{E0434B4C-18E3-4B50-9909-EFE47E4F7847}" destId="{624AFBA9-C822-41FA-AC38-0E42AAD4DC03}" srcOrd="3" destOrd="0" presId="urn:microsoft.com/office/officeart/2017/3/layout/HorizontalPathTimeline"/>
    <dgm:cxn modelId="{E014B363-17C7-439C-9894-681FF0EBE310}" type="presParOf" srcId="{E0434B4C-18E3-4B50-9909-EFE47E4F7847}" destId="{8939FBA3-B6CB-4246-A37B-770FB1C5112B}" srcOrd="4" destOrd="0" presId="urn:microsoft.com/office/officeart/2017/3/layout/HorizontalPathTimeline"/>
    <dgm:cxn modelId="{D76B6618-5A4C-4125-B19A-58054CD2D43C}" type="presParOf" srcId="{A4D7B042-FE3A-44EA-AA86-8B445EFE6BB7}" destId="{18465486-9920-4AF9-A4F9-6D962671B35C}" srcOrd="5" destOrd="0" presId="urn:microsoft.com/office/officeart/2017/3/layout/HorizontalPathTimeline"/>
    <dgm:cxn modelId="{DE35B8A3-3DBD-47F1-8933-693C68875821}" type="presParOf" srcId="{A4D7B042-FE3A-44EA-AA86-8B445EFE6BB7}" destId="{2983A09B-BB8C-4FC3-9BD0-1BBAF0448B24}" srcOrd="6" destOrd="0" presId="urn:microsoft.com/office/officeart/2017/3/layout/HorizontalPathTimeline"/>
    <dgm:cxn modelId="{DDFA337A-16D5-4623-B776-5F7B2457C5A9}" type="presParOf" srcId="{2983A09B-BB8C-4FC3-9BD0-1BBAF0448B24}" destId="{36910D2D-0CAA-46AD-BCDA-B6B6D4F3E23B}" srcOrd="0" destOrd="0" presId="urn:microsoft.com/office/officeart/2017/3/layout/HorizontalPathTimeline"/>
    <dgm:cxn modelId="{86AA7378-38B5-44A9-B085-3FE784C20842}" type="presParOf" srcId="{2983A09B-BB8C-4FC3-9BD0-1BBAF0448B24}" destId="{5CC84FEA-759C-4749-B203-275A3B7912B5}" srcOrd="1" destOrd="0" presId="urn:microsoft.com/office/officeart/2017/3/layout/HorizontalPathTimeline"/>
    <dgm:cxn modelId="{E623ECFB-DA2C-4771-A09B-53B9CBA3C101}" type="presParOf" srcId="{5CC84FEA-759C-4749-B203-275A3B7912B5}" destId="{AA9BD3EA-599A-4AE0-9F93-1D98C0A69942}" srcOrd="0" destOrd="0" presId="urn:microsoft.com/office/officeart/2017/3/layout/HorizontalPathTimeline"/>
    <dgm:cxn modelId="{26C59ECF-E39F-4887-B491-64C0852D83B0}" type="presParOf" srcId="{5CC84FEA-759C-4749-B203-275A3B7912B5}" destId="{D2C5DA62-5C80-4AE9-A399-6B50A630C31B}" srcOrd="1" destOrd="0" presId="urn:microsoft.com/office/officeart/2017/3/layout/HorizontalPathTimeline"/>
    <dgm:cxn modelId="{75652DEE-08EA-4B77-AE13-F6387BCF02A9}" type="presParOf" srcId="{2983A09B-BB8C-4FC3-9BD0-1BBAF0448B24}" destId="{085FF022-FC2D-448D-B9E5-851B1E458B5C}" srcOrd="2" destOrd="0" presId="urn:microsoft.com/office/officeart/2017/3/layout/HorizontalPathTimeline"/>
    <dgm:cxn modelId="{01D22467-9AEE-45FA-8F96-3CD34DBB4744}" type="presParOf" srcId="{2983A09B-BB8C-4FC3-9BD0-1BBAF0448B24}" destId="{EA03AA66-452C-4AEB-953A-80D68FA28048}" srcOrd="3" destOrd="0" presId="urn:microsoft.com/office/officeart/2017/3/layout/HorizontalPathTimeline"/>
    <dgm:cxn modelId="{19D5645B-A4D2-4DA5-BED6-43DC6DD85EEF}" type="presParOf" srcId="{2983A09B-BB8C-4FC3-9BD0-1BBAF0448B24}" destId="{0CFC6C7C-C619-47F6-A9E6-370D7F329556}" srcOrd="4" destOrd="0" presId="urn:microsoft.com/office/officeart/2017/3/layout/HorizontalPathTimeline"/>
    <dgm:cxn modelId="{57E3DABF-4084-4F01-86EB-20421C8934F3}" type="presParOf" srcId="{A4D7B042-FE3A-44EA-AA86-8B445EFE6BB7}" destId="{95476E28-038B-443D-AC60-1D09C508349F}" srcOrd="7" destOrd="0" presId="urn:microsoft.com/office/officeart/2017/3/layout/HorizontalPathTimeline"/>
    <dgm:cxn modelId="{D1C69321-E0A3-448A-8B92-EA5D8947AF20}" type="presParOf" srcId="{A4D7B042-FE3A-44EA-AA86-8B445EFE6BB7}" destId="{1E5F9AA4-9B0A-4383-BC2C-371C1EBB105A}" srcOrd="8" destOrd="0" presId="urn:microsoft.com/office/officeart/2017/3/layout/HorizontalPathTimeline"/>
    <dgm:cxn modelId="{76A2FE1D-1B04-47A4-8D5D-1275A87EDC51}" type="presParOf" srcId="{1E5F9AA4-9B0A-4383-BC2C-371C1EBB105A}" destId="{789DD40B-CB22-48DA-87AA-771F4A7C3411}" srcOrd="0" destOrd="0" presId="urn:microsoft.com/office/officeart/2017/3/layout/HorizontalPathTimeline"/>
    <dgm:cxn modelId="{5DE20450-C521-40FE-A155-37A0449D2811}" type="presParOf" srcId="{1E5F9AA4-9B0A-4383-BC2C-371C1EBB105A}" destId="{96DEAA81-52F9-442D-9EC0-219AF5F3F6F5}" srcOrd="1" destOrd="0" presId="urn:microsoft.com/office/officeart/2017/3/layout/HorizontalPathTimeline"/>
    <dgm:cxn modelId="{FD955F82-BD32-4AF5-902E-10C5BEC834F3}" type="presParOf" srcId="{96DEAA81-52F9-442D-9EC0-219AF5F3F6F5}" destId="{25676E1E-887C-4650-BC3A-4CB35502BAED}" srcOrd="0" destOrd="0" presId="urn:microsoft.com/office/officeart/2017/3/layout/HorizontalPathTimeline"/>
    <dgm:cxn modelId="{EE661549-02DD-41AC-B7FC-C96FA966660F}" type="presParOf" srcId="{96DEAA81-52F9-442D-9EC0-219AF5F3F6F5}" destId="{EDB88B6D-D981-4856-B900-9FC79CB28E2D}" srcOrd="1" destOrd="0" presId="urn:microsoft.com/office/officeart/2017/3/layout/HorizontalPathTimeline"/>
    <dgm:cxn modelId="{ED7D59A2-01D8-4399-98C1-84211BAE8E6C}" type="presParOf" srcId="{1E5F9AA4-9B0A-4383-BC2C-371C1EBB105A}" destId="{ED67A19F-3CF6-4BF5-AA20-923BBA239AE8}" srcOrd="2" destOrd="0" presId="urn:microsoft.com/office/officeart/2017/3/layout/HorizontalPathTimeline"/>
    <dgm:cxn modelId="{4F278298-48D6-4CAF-B5D9-0AA45FFFE2E9}" type="presParOf" srcId="{1E5F9AA4-9B0A-4383-BC2C-371C1EBB105A}" destId="{55351E2F-7DA5-47EE-A869-329E3C5FD2D1}" srcOrd="3" destOrd="0" presId="urn:microsoft.com/office/officeart/2017/3/layout/HorizontalPathTimeline"/>
    <dgm:cxn modelId="{1E740BDA-2ED7-425D-9050-C665BD6525EA}" type="presParOf" srcId="{1E5F9AA4-9B0A-4383-BC2C-371C1EBB105A}" destId="{75E64F86-D3FD-4149-A851-D99C74CAD57D}" srcOrd="4" destOrd="0" presId="urn:microsoft.com/office/officeart/2017/3/layout/HorizontalPathTimeline"/>
    <dgm:cxn modelId="{086206C9-7030-480F-B4CF-2647C8FA502F}" type="presParOf" srcId="{A4D7B042-FE3A-44EA-AA86-8B445EFE6BB7}" destId="{C6B2DFC6-7F3C-4D26-8396-4EA2194C3B48}" srcOrd="9" destOrd="0" presId="urn:microsoft.com/office/officeart/2017/3/layout/HorizontalPathTimeline"/>
    <dgm:cxn modelId="{5D8FDB07-E24C-468A-A676-9F36C6B16AA3}" type="presParOf" srcId="{A4D7B042-FE3A-44EA-AA86-8B445EFE6BB7}" destId="{E18BC06E-27A6-4B93-A90F-E9B7BB8AAFEF}" srcOrd="10" destOrd="0" presId="urn:microsoft.com/office/officeart/2017/3/layout/HorizontalPathTimeline"/>
    <dgm:cxn modelId="{B96AAAF8-2642-47B3-95C1-4E2386C9C6B5}" type="presParOf" srcId="{E18BC06E-27A6-4B93-A90F-E9B7BB8AAFEF}" destId="{7CD0D751-FD97-46C9-AF2D-10B4E7014928}" srcOrd="0" destOrd="0" presId="urn:microsoft.com/office/officeart/2017/3/layout/HorizontalPathTimeline"/>
    <dgm:cxn modelId="{A6BFF4C8-393E-450C-B12C-A3FAF999C9AA}" type="presParOf" srcId="{E18BC06E-27A6-4B93-A90F-E9B7BB8AAFEF}" destId="{F0C54F4B-8682-4957-B412-EA7EAC4F32DA}" srcOrd="1" destOrd="0" presId="urn:microsoft.com/office/officeart/2017/3/layout/HorizontalPathTimeline"/>
    <dgm:cxn modelId="{1C9D1B68-B0BC-468C-9EC2-6BA246553B4C}" type="presParOf" srcId="{F0C54F4B-8682-4957-B412-EA7EAC4F32DA}" destId="{859FB001-2F3D-4441-B410-1C3913B2DCCC}" srcOrd="0" destOrd="0" presId="urn:microsoft.com/office/officeart/2017/3/layout/HorizontalPathTimeline"/>
    <dgm:cxn modelId="{42E07F59-66DE-4B22-A98D-A8E0BF3C6BB5}" type="presParOf" srcId="{F0C54F4B-8682-4957-B412-EA7EAC4F32DA}" destId="{2C52D21C-36DB-4F6A-8DD2-C9F5159895CF}" srcOrd="1" destOrd="0" presId="urn:microsoft.com/office/officeart/2017/3/layout/HorizontalPathTimeline"/>
    <dgm:cxn modelId="{1D871B02-0187-4D7C-B9AC-985410A59816}" type="presParOf" srcId="{E18BC06E-27A6-4B93-A90F-E9B7BB8AAFEF}" destId="{4785F16F-20FA-4728-BC01-18FF0F6C501F}" srcOrd="2" destOrd="0" presId="urn:microsoft.com/office/officeart/2017/3/layout/HorizontalPathTimeline"/>
    <dgm:cxn modelId="{8350E3DD-F759-4D37-A0E2-5F847944BBBD}" type="presParOf" srcId="{E18BC06E-27A6-4B93-A90F-E9B7BB8AAFEF}" destId="{7DF5D5A1-A519-43BC-A60B-A58AAB9650E5}" srcOrd="3" destOrd="0" presId="urn:microsoft.com/office/officeart/2017/3/layout/HorizontalPathTimeline"/>
    <dgm:cxn modelId="{4AF95084-999A-47AE-B9AA-21872187DA5C}" type="presParOf" srcId="{E18BC06E-27A6-4B93-A90F-E9B7BB8AAFEF}" destId="{C51EFF6F-A7E2-40AC-B338-C08B3A2499E7}" srcOrd="4" destOrd="0" presId="urn:microsoft.com/office/officeart/2017/3/layout/HorizontalPathTimeline"/>
    <dgm:cxn modelId="{9FB69DED-A206-4109-8113-859514835D34}" type="presParOf" srcId="{A4D7B042-FE3A-44EA-AA86-8B445EFE6BB7}" destId="{FB4FDF31-1A76-4863-BBB3-B7A50083476F}" srcOrd="11" destOrd="0" presId="urn:microsoft.com/office/officeart/2017/3/layout/HorizontalPathTimeline"/>
    <dgm:cxn modelId="{9F219DD8-F1DD-4F33-A2F4-82BFCA6095BD}" type="presParOf" srcId="{A4D7B042-FE3A-44EA-AA86-8B445EFE6BB7}" destId="{D50F269F-9A14-4FDB-9DDE-5BBB02233614}" srcOrd="12" destOrd="0" presId="urn:microsoft.com/office/officeart/2017/3/layout/HorizontalPathTimeline"/>
    <dgm:cxn modelId="{D1618F58-21B8-4E17-B13F-B8EFB55092EC}" type="presParOf" srcId="{D50F269F-9A14-4FDB-9DDE-5BBB02233614}" destId="{0F74235F-B27D-4FDB-B709-66ADA2CDB0A5}" srcOrd="0" destOrd="0" presId="urn:microsoft.com/office/officeart/2017/3/layout/HorizontalPathTimeline"/>
    <dgm:cxn modelId="{9CC2C710-BC4E-4B0A-BEDF-CA116FEEE60C}" type="presParOf" srcId="{D50F269F-9A14-4FDB-9DDE-5BBB02233614}" destId="{6CB7C100-D50C-492B-850E-AA9005E31D36}" srcOrd="1" destOrd="0" presId="urn:microsoft.com/office/officeart/2017/3/layout/HorizontalPathTimeline"/>
    <dgm:cxn modelId="{CBEB0CE9-F40D-4A06-AA60-595F82BB7F1E}" type="presParOf" srcId="{6CB7C100-D50C-492B-850E-AA9005E31D36}" destId="{E665093C-8A50-427B-9609-83C792B7833C}" srcOrd="0" destOrd="0" presId="urn:microsoft.com/office/officeart/2017/3/layout/HorizontalPathTimeline"/>
    <dgm:cxn modelId="{C7DDAE28-5FA5-47C7-A6A7-7D30950E36AB}" type="presParOf" srcId="{6CB7C100-D50C-492B-850E-AA9005E31D36}" destId="{653EA092-C417-44BD-A382-F20418693726}" srcOrd="1" destOrd="0" presId="urn:microsoft.com/office/officeart/2017/3/layout/HorizontalPathTimeline"/>
    <dgm:cxn modelId="{5010E019-246A-41DE-AE92-978CAB77E17D}" type="presParOf" srcId="{D50F269F-9A14-4FDB-9DDE-5BBB02233614}" destId="{A30598F8-48FF-468D-A570-D2C0D486F26A}" srcOrd="2" destOrd="0" presId="urn:microsoft.com/office/officeart/2017/3/layout/HorizontalPathTimeline"/>
    <dgm:cxn modelId="{BF0F3023-2DD3-4676-8F2A-9387201D7157}" type="presParOf" srcId="{D50F269F-9A14-4FDB-9DDE-5BBB02233614}" destId="{18E8571F-74A8-4454-9945-F19EE723D5ED}" srcOrd="3" destOrd="0" presId="urn:microsoft.com/office/officeart/2017/3/layout/HorizontalPathTimeline"/>
    <dgm:cxn modelId="{6E596D5B-0D0D-4EE2-A5C3-6994042D7409}" type="presParOf" srcId="{D50F269F-9A14-4FDB-9DDE-5BBB02233614}" destId="{5DCEBCDC-6596-4FD8-8E47-BC861CEE7509}" srcOrd="4" destOrd="0" presId="urn:microsoft.com/office/officeart/2017/3/layout/HorizontalPathTimeline"/>
    <dgm:cxn modelId="{C6DEB6E1-3FE6-4BD4-BC8F-9C2BAC7ACD8E}" type="presParOf" srcId="{A4D7B042-FE3A-44EA-AA86-8B445EFE6BB7}" destId="{05CC4F1B-38E9-48FD-B093-27ED88947710}" srcOrd="13" destOrd="0" presId="urn:microsoft.com/office/officeart/2017/3/layout/HorizontalPathTimeline"/>
    <dgm:cxn modelId="{8645E62B-8D59-4DDA-91DA-AD1992D63ED9}" type="presParOf" srcId="{A4D7B042-FE3A-44EA-AA86-8B445EFE6BB7}" destId="{99436412-5613-45FA-A174-B54C4930B990}" srcOrd="14" destOrd="0" presId="urn:microsoft.com/office/officeart/2017/3/layout/HorizontalPathTimeline"/>
    <dgm:cxn modelId="{FB05E1F5-54A2-4740-9A1E-50F2FC9E2920}" type="presParOf" srcId="{99436412-5613-45FA-A174-B54C4930B990}" destId="{8D21589F-D20E-451A-B721-7BFB150ED986}" srcOrd="0" destOrd="0" presId="urn:microsoft.com/office/officeart/2017/3/layout/HorizontalPathTimeline"/>
    <dgm:cxn modelId="{397730E4-98E0-4AE1-AAA2-6E3F6806EF9A}" type="presParOf" srcId="{99436412-5613-45FA-A174-B54C4930B990}" destId="{8BA1E7E1-B2F5-41A7-A2E9-EC2D2AD54A3B}" srcOrd="1" destOrd="0" presId="urn:microsoft.com/office/officeart/2017/3/layout/HorizontalPathTimeline"/>
    <dgm:cxn modelId="{053E296C-2802-4184-BA1D-5170378460C7}" type="presParOf" srcId="{8BA1E7E1-B2F5-41A7-A2E9-EC2D2AD54A3B}" destId="{07FCAE97-9AD2-4A02-870F-DF80A5689FA2}" srcOrd="0" destOrd="0" presId="urn:microsoft.com/office/officeart/2017/3/layout/HorizontalPathTimeline"/>
    <dgm:cxn modelId="{EC08FD18-54B4-49E2-A423-6E86A60FACBB}" type="presParOf" srcId="{8BA1E7E1-B2F5-41A7-A2E9-EC2D2AD54A3B}" destId="{5006DDE2-8F65-4700-BF77-D6A0801D8FED}" srcOrd="1" destOrd="0" presId="urn:microsoft.com/office/officeart/2017/3/layout/HorizontalPathTimeline"/>
    <dgm:cxn modelId="{E7C231D4-75B2-48E7-8F25-645736DA1A35}" type="presParOf" srcId="{99436412-5613-45FA-A174-B54C4930B990}" destId="{E5B646F0-1A48-40AB-81FB-855E11F1E2E0}" srcOrd="2" destOrd="0" presId="urn:microsoft.com/office/officeart/2017/3/layout/HorizontalPathTimeline"/>
    <dgm:cxn modelId="{5C8E0ECF-A294-492A-BE51-ACF9E20C3D4C}" type="presParOf" srcId="{99436412-5613-45FA-A174-B54C4930B990}" destId="{7E8CC26E-51AD-457D-909E-5AF6F6EC8A12}" srcOrd="3" destOrd="0" presId="urn:microsoft.com/office/officeart/2017/3/layout/HorizontalPathTimeline"/>
    <dgm:cxn modelId="{A177DA39-B8E0-49CD-9BAE-23E0F5DA369C}" type="presParOf" srcId="{99436412-5613-45FA-A174-B54C4930B990}" destId="{2050D280-8C82-4A74-94D5-EEF01CC5524B}"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B6291-C812-4EC4-A860-3646D042EF30}">
      <dsp:nvSpPr>
        <dsp:cNvPr id="0" name=""/>
        <dsp:cNvSpPr/>
      </dsp:nvSpPr>
      <dsp:spPr>
        <a:xfrm>
          <a:off x="245443" y="2391928"/>
          <a:ext cx="1932845" cy="50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latin typeface="Avenir Next LT Pro Light" panose="020B0304020202020204" pitchFamily="34" charset="0"/>
            </a:rPr>
            <a:t>2 Mar. 2021</a:t>
          </a:r>
        </a:p>
      </dsp:txBody>
      <dsp:txXfrm>
        <a:off x="245443" y="2391928"/>
        <a:ext cx="1932845" cy="503329"/>
      </dsp:txXfrm>
    </dsp:sp>
    <dsp:sp modelId="{0A010415-DFBD-4F49-898E-257177C53798}">
      <dsp:nvSpPr>
        <dsp:cNvPr id="0" name=""/>
        <dsp:cNvSpPr/>
      </dsp:nvSpPr>
      <dsp:spPr>
        <a:xfrm>
          <a:off x="0" y="2138036"/>
          <a:ext cx="11387994" cy="178169"/>
        </a:xfrm>
        <a:prstGeom prst="rect">
          <a:avLst/>
        </a:prstGeom>
        <a:solidFill>
          <a:srgbClr val="36567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15C5EAA-B438-4AB9-9199-31C5C4275838}">
      <dsp:nvSpPr>
        <dsp:cNvPr id="0" name=""/>
        <dsp:cNvSpPr/>
      </dsp:nvSpPr>
      <dsp:spPr>
        <a:xfrm>
          <a:off x="245539" y="767085"/>
          <a:ext cx="2126129" cy="62136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National Insight Generation Workshop</a:t>
          </a:r>
        </a:p>
      </dsp:txBody>
      <dsp:txXfrm>
        <a:off x="245539" y="767085"/>
        <a:ext cx="2126129" cy="621366"/>
      </dsp:txXfrm>
    </dsp:sp>
    <dsp:sp modelId="{3978CA76-3E4E-419E-81EA-78D4B2B8E356}">
      <dsp:nvSpPr>
        <dsp:cNvPr id="0" name=""/>
        <dsp:cNvSpPr/>
      </dsp:nvSpPr>
      <dsp:spPr>
        <a:xfrm>
          <a:off x="1211865" y="1380815"/>
          <a:ext cx="0" cy="75722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493DDD3D-4B24-45A2-9097-64630CC52A0B}">
      <dsp:nvSpPr>
        <dsp:cNvPr id="0" name=""/>
        <dsp:cNvSpPr/>
      </dsp:nvSpPr>
      <dsp:spPr>
        <a:xfrm>
          <a:off x="1663614" y="1558985"/>
          <a:ext cx="1932845" cy="50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Avenir Next LT Pro Light" panose="020B0304020202020204" pitchFamily="34" charset="0"/>
            </a:rPr>
            <a:t>22 Apr. 2021</a:t>
          </a:r>
        </a:p>
      </dsp:txBody>
      <dsp:txXfrm>
        <a:off x="1663614" y="1558985"/>
        <a:ext cx="1932845" cy="503329"/>
      </dsp:txXfrm>
    </dsp:sp>
    <dsp:sp modelId="{18F7144A-6F4B-4B00-93ED-EF94B580767F}">
      <dsp:nvSpPr>
        <dsp:cNvPr id="0" name=""/>
        <dsp:cNvSpPr/>
      </dsp:nvSpPr>
      <dsp:spPr>
        <a:xfrm>
          <a:off x="1131136" y="3104229"/>
          <a:ext cx="2836342" cy="912632"/>
        </a:xfrm>
        <a:prstGeom prst="rect">
          <a:avLst/>
        </a:prstGeom>
        <a:solidFill>
          <a:schemeClr val="accent5">
            <a:tint val="40000"/>
            <a:alpha val="90000"/>
            <a:hueOff val="-962823"/>
            <a:satOff val="-3262"/>
            <a:lumOff val="-418"/>
            <a:alphaOff val="0"/>
          </a:schemeClr>
        </a:solidFill>
        <a:ln w="12700" cap="flat" cmpd="sng" algn="ctr">
          <a:solidFill>
            <a:schemeClr val="accent5">
              <a:tint val="40000"/>
              <a:alpha val="90000"/>
              <a:hueOff val="-962823"/>
              <a:satOff val="-3262"/>
              <a:lumOff val="-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a:latin typeface="Avenir Next LT Pro Light" panose="020B0304020202020204" pitchFamily="34" charset="0"/>
            </a:rPr>
            <a:t>National level ideation session followed by micro-labs engagement of local stakeholders ideation sessions</a:t>
          </a:r>
        </a:p>
      </dsp:txBody>
      <dsp:txXfrm>
        <a:off x="1131136" y="3104229"/>
        <a:ext cx="2836342" cy="912632"/>
      </dsp:txXfrm>
    </dsp:sp>
    <dsp:sp modelId="{24CD313B-7760-42B5-A5CB-4BA4B9AB5D6D}">
      <dsp:nvSpPr>
        <dsp:cNvPr id="0" name=""/>
        <dsp:cNvSpPr/>
      </dsp:nvSpPr>
      <dsp:spPr>
        <a:xfrm flipH="1">
          <a:off x="2378402" y="2338669"/>
          <a:ext cx="45720" cy="747657"/>
        </a:xfrm>
        <a:prstGeom prst="line">
          <a:avLst/>
        </a:prstGeom>
        <a:solidFill>
          <a:schemeClr val="accent5">
            <a:hueOff val="-965506"/>
            <a:satOff val="-2488"/>
            <a:lumOff val="-1681"/>
            <a:alphaOff val="0"/>
          </a:schemeClr>
        </a:solidFill>
        <a:ln w="6350" cap="flat" cmpd="sng" algn="ctr">
          <a:solidFill>
            <a:schemeClr val="accent5">
              <a:hueOff val="-965506"/>
              <a:satOff val="-2488"/>
              <a:lumOff val="-168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D7B2309-9222-4649-97EA-218A4026EA67}">
      <dsp:nvSpPr>
        <dsp:cNvPr id="0" name=""/>
        <dsp:cNvSpPr/>
      </dsp:nvSpPr>
      <dsp:spPr>
        <a:xfrm>
          <a:off x="1156187" y="2171443"/>
          <a:ext cx="111356" cy="1113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BC10D3-F176-4EBD-B7A5-44F9E1787A75}">
      <dsp:nvSpPr>
        <dsp:cNvPr id="0" name=""/>
        <dsp:cNvSpPr/>
      </dsp:nvSpPr>
      <dsp:spPr>
        <a:xfrm>
          <a:off x="2395776" y="2171443"/>
          <a:ext cx="111356" cy="1113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2ADE82C-CFE6-4D65-9B95-DF7E4590B222}">
      <dsp:nvSpPr>
        <dsp:cNvPr id="0" name=""/>
        <dsp:cNvSpPr/>
      </dsp:nvSpPr>
      <dsp:spPr>
        <a:xfrm>
          <a:off x="3081785" y="2391928"/>
          <a:ext cx="1932845" cy="50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latin typeface="Avenir Next LT Pro Light" panose="020B0304020202020204" pitchFamily="34" charset="0"/>
            </a:rPr>
            <a:t>15 June 2021</a:t>
          </a:r>
        </a:p>
      </dsp:txBody>
      <dsp:txXfrm>
        <a:off x="3081785" y="2391928"/>
        <a:ext cx="1932845" cy="503329"/>
      </dsp:txXfrm>
    </dsp:sp>
    <dsp:sp modelId="{310F3391-0F59-46CC-AA78-830E45980EAF}">
      <dsp:nvSpPr>
        <dsp:cNvPr id="0" name=""/>
        <dsp:cNvSpPr/>
      </dsp:nvSpPr>
      <dsp:spPr>
        <a:xfrm>
          <a:off x="2871777" y="468182"/>
          <a:ext cx="2352860" cy="912632"/>
        </a:xfrm>
        <a:prstGeom prst="rect">
          <a:avLst/>
        </a:prstGeom>
        <a:solidFill>
          <a:schemeClr val="accent5">
            <a:tint val="40000"/>
            <a:alpha val="90000"/>
            <a:hueOff val="-1925647"/>
            <a:satOff val="-6523"/>
            <a:lumOff val="-837"/>
            <a:alphaOff val="0"/>
          </a:schemeClr>
        </a:solidFill>
        <a:ln w="12700" cap="flat" cmpd="sng" algn="ctr">
          <a:solidFill>
            <a:schemeClr val="accent5">
              <a:tint val="40000"/>
              <a:alpha val="90000"/>
              <a:hueOff val="-1925647"/>
              <a:satOff val="-6523"/>
              <a:lumOff val="-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National session to share ideas from local micro-labs &amp; confirm prototyping approach  </a:t>
          </a:r>
        </a:p>
      </dsp:txBody>
      <dsp:txXfrm>
        <a:off x="2871777" y="468182"/>
        <a:ext cx="2352860" cy="912632"/>
      </dsp:txXfrm>
    </dsp:sp>
    <dsp:sp modelId="{41F55590-97AD-41AC-96D7-8C8A9A8B0CC7}">
      <dsp:nvSpPr>
        <dsp:cNvPr id="0" name=""/>
        <dsp:cNvSpPr/>
      </dsp:nvSpPr>
      <dsp:spPr>
        <a:xfrm>
          <a:off x="4048207" y="1380815"/>
          <a:ext cx="0" cy="757221"/>
        </a:xfrm>
        <a:prstGeom prst="line">
          <a:avLst/>
        </a:prstGeom>
        <a:solidFill>
          <a:schemeClr val="accent5">
            <a:hueOff val="-1931012"/>
            <a:satOff val="-4977"/>
            <a:lumOff val="-3361"/>
            <a:alphaOff val="0"/>
          </a:schemeClr>
        </a:solidFill>
        <a:ln w="6350" cap="flat" cmpd="sng" algn="ctr">
          <a:solidFill>
            <a:schemeClr val="accent5">
              <a:hueOff val="-1931012"/>
              <a:satOff val="-4977"/>
              <a:lumOff val="-336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36910D2D-0CAA-46AD-BCDA-B6B6D4F3E23B}">
      <dsp:nvSpPr>
        <dsp:cNvPr id="0" name=""/>
        <dsp:cNvSpPr/>
      </dsp:nvSpPr>
      <dsp:spPr>
        <a:xfrm>
          <a:off x="4289813" y="1558985"/>
          <a:ext cx="1932845" cy="50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Avenir Next LT Pro Light" panose="020B0304020202020204" pitchFamily="34" charset="0"/>
            </a:rPr>
            <a:t>14 Sep. 2021</a:t>
          </a:r>
        </a:p>
      </dsp:txBody>
      <dsp:txXfrm>
        <a:off x="4289813" y="1558985"/>
        <a:ext cx="1932845" cy="503329"/>
      </dsp:txXfrm>
    </dsp:sp>
    <dsp:sp modelId="{AA9BD3EA-599A-4AE0-9F93-1D98C0A69942}">
      <dsp:nvSpPr>
        <dsp:cNvPr id="0" name=""/>
        <dsp:cNvSpPr/>
      </dsp:nvSpPr>
      <dsp:spPr>
        <a:xfrm>
          <a:off x="4193171" y="3073427"/>
          <a:ext cx="2126129" cy="621366"/>
        </a:xfrm>
        <a:prstGeom prst="rect">
          <a:avLst/>
        </a:prstGeom>
        <a:solidFill>
          <a:schemeClr val="accent5">
            <a:tint val="40000"/>
            <a:alpha val="90000"/>
            <a:hueOff val="-2888470"/>
            <a:satOff val="-9785"/>
            <a:lumOff val="-1255"/>
            <a:alphaOff val="0"/>
          </a:schemeClr>
        </a:solidFill>
        <a:ln w="12700" cap="flat" cmpd="sng" algn="ctr">
          <a:solidFill>
            <a:schemeClr val="accent5">
              <a:tint val="40000"/>
              <a:alpha val="90000"/>
              <a:hueOff val="-2888470"/>
              <a:satOff val="-9785"/>
              <a:lumOff val="-1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Prototyping activities workshop</a:t>
          </a:r>
        </a:p>
      </dsp:txBody>
      <dsp:txXfrm>
        <a:off x="4193171" y="3073427"/>
        <a:ext cx="2126129" cy="621366"/>
      </dsp:txXfrm>
    </dsp:sp>
    <dsp:sp modelId="{085FF022-FC2D-448D-B9E5-851B1E458B5C}">
      <dsp:nvSpPr>
        <dsp:cNvPr id="0" name=""/>
        <dsp:cNvSpPr/>
      </dsp:nvSpPr>
      <dsp:spPr>
        <a:xfrm>
          <a:off x="5256236" y="2316206"/>
          <a:ext cx="0" cy="757221"/>
        </a:xfrm>
        <a:prstGeom prst="line">
          <a:avLst/>
        </a:prstGeom>
        <a:solidFill>
          <a:schemeClr val="accent5">
            <a:hueOff val="-2896518"/>
            <a:satOff val="-7465"/>
            <a:lumOff val="-5042"/>
            <a:alphaOff val="0"/>
          </a:schemeClr>
        </a:solidFill>
        <a:ln w="6350" cap="flat" cmpd="sng" algn="ctr">
          <a:solidFill>
            <a:schemeClr val="accent5">
              <a:hueOff val="-2896518"/>
              <a:satOff val="-7465"/>
              <a:lumOff val="-5042"/>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624AFBA9-C822-41FA-AC38-0E42AAD4DC03}">
      <dsp:nvSpPr>
        <dsp:cNvPr id="0" name=""/>
        <dsp:cNvSpPr/>
      </dsp:nvSpPr>
      <dsp:spPr>
        <a:xfrm>
          <a:off x="3992529" y="2171443"/>
          <a:ext cx="111356" cy="1113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A03AA66-452C-4AEB-953A-80D68FA28048}">
      <dsp:nvSpPr>
        <dsp:cNvPr id="0" name=""/>
        <dsp:cNvSpPr/>
      </dsp:nvSpPr>
      <dsp:spPr>
        <a:xfrm>
          <a:off x="5200558" y="2171443"/>
          <a:ext cx="111356" cy="1113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89DD40B-CB22-48DA-87AA-771F4A7C3411}">
      <dsp:nvSpPr>
        <dsp:cNvPr id="0" name=""/>
        <dsp:cNvSpPr/>
      </dsp:nvSpPr>
      <dsp:spPr>
        <a:xfrm>
          <a:off x="5497841" y="2391928"/>
          <a:ext cx="1932845" cy="50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latin typeface="Avenir Next LT Pro Light" panose="020B0304020202020204" pitchFamily="34" charset="0"/>
            </a:rPr>
            <a:t>9 Nov. 2021</a:t>
          </a:r>
        </a:p>
      </dsp:txBody>
      <dsp:txXfrm>
        <a:off x="5497841" y="2391928"/>
        <a:ext cx="1932845" cy="503329"/>
      </dsp:txXfrm>
    </dsp:sp>
    <dsp:sp modelId="{25676E1E-887C-4650-BC3A-4CB35502BAED}">
      <dsp:nvSpPr>
        <dsp:cNvPr id="0" name=""/>
        <dsp:cNvSpPr/>
      </dsp:nvSpPr>
      <dsp:spPr>
        <a:xfrm>
          <a:off x="5401199" y="759448"/>
          <a:ext cx="2126129" cy="621366"/>
        </a:xfrm>
        <a:prstGeom prst="rect">
          <a:avLst/>
        </a:prstGeom>
        <a:solidFill>
          <a:schemeClr val="accent5">
            <a:tint val="40000"/>
            <a:alpha val="90000"/>
            <a:hueOff val="-3851293"/>
            <a:satOff val="-13047"/>
            <a:lumOff val="-1673"/>
            <a:alphaOff val="0"/>
          </a:schemeClr>
        </a:solidFill>
        <a:ln w="12700" cap="flat" cmpd="sng" algn="ctr">
          <a:solidFill>
            <a:schemeClr val="accent5">
              <a:tint val="40000"/>
              <a:alpha val="90000"/>
              <a:hueOff val="-3851293"/>
              <a:satOff val="-13047"/>
              <a:lumOff val="-16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Developmental Prototype: V.1 Suite of Tools</a:t>
          </a:r>
        </a:p>
      </dsp:txBody>
      <dsp:txXfrm>
        <a:off x="5401199" y="759448"/>
        <a:ext cx="2126129" cy="621366"/>
      </dsp:txXfrm>
    </dsp:sp>
    <dsp:sp modelId="{ED67A19F-3CF6-4BF5-AA20-923BBA239AE8}">
      <dsp:nvSpPr>
        <dsp:cNvPr id="0" name=""/>
        <dsp:cNvSpPr/>
      </dsp:nvSpPr>
      <dsp:spPr>
        <a:xfrm>
          <a:off x="6464264" y="1380815"/>
          <a:ext cx="0" cy="757221"/>
        </a:xfrm>
        <a:prstGeom prst="line">
          <a:avLst/>
        </a:prstGeom>
        <a:solidFill>
          <a:schemeClr val="accent5">
            <a:hueOff val="-3862025"/>
            <a:satOff val="-9954"/>
            <a:lumOff val="-6723"/>
            <a:alphaOff val="0"/>
          </a:schemeClr>
        </a:solidFill>
        <a:ln w="6350" cap="flat" cmpd="sng" algn="ctr">
          <a:solidFill>
            <a:schemeClr val="accent5">
              <a:hueOff val="-3862025"/>
              <a:satOff val="-9954"/>
              <a:lumOff val="-6723"/>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CD0D751-FD97-46C9-AF2D-10B4E7014928}">
      <dsp:nvSpPr>
        <dsp:cNvPr id="0" name=""/>
        <dsp:cNvSpPr/>
      </dsp:nvSpPr>
      <dsp:spPr>
        <a:xfrm>
          <a:off x="6705870" y="1558985"/>
          <a:ext cx="1932845" cy="50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Avenir Next LT Pro Light" panose="020B0304020202020204" pitchFamily="34" charset="0"/>
            </a:rPr>
            <a:t>7 Dec. 2021</a:t>
          </a:r>
        </a:p>
      </dsp:txBody>
      <dsp:txXfrm>
        <a:off x="6705870" y="1558985"/>
        <a:ext cx="1932845" cy="503329"/>
      </dsp:txXfrm>
    </dsp:sp>
    <dsp:sp modelId="{859FB001-2F3D-4441-B410-1C3913B2DCCC}">
      <dsp:nvSpPr>
        <dsp:cNvPr id="0" name=""/>
        <dsp:cNvSpPr/>
      </dsp:nvSpPr>
      <dsp:spPr>
        <a:xfrm>
          <a:off x="6609227" y="3073427"/>
          <a:ext cx="2126129" cy="621366"/>
        </a:xfrm>
        <a:prstGeom prst="rect">
          <a:avLst/>
        </a:prstGeom>
        <a:solidFill>
          <a:schemeClr val="accent5">
            <a:tint val="40000"/>
            <a:alpha val="90000"/>
            <a:hueOff val="-4814116"/>
            <a:satOff val="-16309"/>
            <a:lumOff val="-2091"/>
            <a:alphaOff val="0"/>
          </a:schemeClr>
        </a:solidFill>
        <a:ln w="12700" cap="flat" cmpd="sng" algn="ctr">
          <a:solidFill>
            <a:schemeClr val="accent5">
              <a:tint val="40000"/>
              <a:alpha val="90000"/>
              <a:hueOff val="-4814116"/>
              <a:satOff val="-16309"/>
              <a:lumOff val="-20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Developmental Prototype: V.2 Suite of Tools</a:t>
          </a:r>
        </a:p>
      </dsp:txBody>
      <dsp:txXfrm>
        <a:off x="6609227" y="3073427"/>
        <a:ext cx="2126129" cy="621366"/>
      </dsp:txXfrm>
    </dsp:sp>
    <dsp:sp modelId="{4785F16F-20FA-4728-BC01-18FF0F6C501F}">
      <dsp:nvSpPr>
        <dsp:cNvPr id="0" name=""/>
        <dsp:cNvSpPr/>
      </dsp:nvSpPr>
      <dsp:spPr>
        <a:xfrm>
          <a:off x="7672292" y="2316206"/>
          <a:ext cx="0" cy="757221"/>
        </a:xfrm>
        <a:prstGeom prst="line">
          <a:avLst/>
        </a:prstGeom>
        <a:solidFill>
          <a:schemeClr val="accent5">
            <a:hueOff val="-4827531"/>
            <a:satOff val="-12442"/>
            <a:lumOff val="-8404"/>
            <a:alphaOff val="0"/>
          </a:schemeClr>
        </a:solidFill>
        <a:ln w="6350" cap="flat" cmpd="sng" algn="ctr">
          <a:solidFill>
            <a:schemeClr val="accent5">
              <a:hueOff val="-4827531"/>
              <a:satOff val="-12442"/>
              <a:lumOff val="-840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5351E2F-7DA5-47EE-A869-329E3C5FD2D1}">
      <dsp:nvSpPr>
        <dsp:cNvPr id="0" name=""/>
        <dsp:cNvSpPr/>
      </dsp:nvSpPr>
      <dsp:spPr>
        <a:xfrm>
          <a:off x="6408586" y="2171443"/>
          <a:ext cx="111356" cy="1113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F5D5A1-A519-43BC-A60B-A58AAB9650E5}">
      <dsp:nvSpPr>
        <dsp:cNvPr id="0" name=""/>
        <dsp:cNvSpPr/>
      </dsp:nvSpPr>
      <dsp:spPr>
        <a:xfrm>
          <a:off x="7616614" y="2171443"/>
          <a:ext cx="111356" cy="1113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74235F-B27D-4FDB-B709-66ADA2CDB0A5}">
      <dsp:nvSpPr>
        <dsp:cNvPr id="0" name=""/>
        <dsp:cNvSpPr/>
      </dsp:nvSpPr>
      <dsp:spPr>
        <a:xfrm>
          <a:off x="7913898" y="2391928"/>
          <a:ext cx="1932845" cy="50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a:latin typeface="Avenir Next LT Pro Light" panose="020B0304020202020204" pitchFamily="34" charset="0"/>
            </a:rPr>
            <a:t>8 Feb. 2022</a:t>
          </a:r>
        </a:p>
      </dsp:txBody>
      <dsp:txXfrm>
        <a:off x="7913898" y="2391928"/>
        <a:ext cx="1932845" cy="503329"/>
      </dsp:txXfrm>
    </dsp:sp>
    <dsp:sp modelId="{E665093C-8A50-427B-9609-83C792B7833C}">
      <dsp:nvSpPr>
        <dsp:cNvPr id="0" name=""/>
        <dsp:cNvSpPr/>
      </dsp:nvSpPr>
      <dsp:spPr>
        <a:xfrm>
          <a:off x="7817256" y="642942"/>
          <a:ext cx="2126129" cy="737873"/>
        </a:xfrm>
        <a:prstGeom prst="rect">
          <a:avLst/>
        </a:prstGeom>
        <a:solidFill>
          <a:schemeClr val="accent5">
            <a:tint val="40000"/>
            <a:alpha val="90000"/>
            <a:hueOff val="-5776939"/>
            <a:satOff val="-19570"/>
            <a:lumOff val="-2510"/>
            <a:alphaOff val="0"/>
          </a:schemeClr>
        </a:solidFill>
        <a:ln w="12700" cap="flat" cmpd="sng" algn="ctr">
          <a:solidFill>
            <a:schemeClr val="accent5">
              <a:tint val="40000"/>
              <a:alpha val="90000"/>
              <a:hueOff val="-5776939"/>
              <a:satOff val="-19570"/>
              <a:lumOff val="-2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Lessons Learned Roundtable / Road map engagement session</a:t>
          </a:r>
        </a:p>
      </dsp:txBody>
      <dsp:txXfrm>
        <a:off x="7817256" y="642942"/>
        <a:ext cx="2126129" cy="737873"/>
      </dsp:txXfrm>
    </dsp:sp>
    <dsp:sp modelId="{A30598F8-48FF-468D-A570-D2C0D486F26A}">
      <dsp:nvSpPr>
        <dsp:cNvPr id="0" name=""/>
        <dsp:cNvSpPr/>
      </dsp:nvSpPr>
      <dsp:spPr>
        <a:xfrm>
          <a:off x="8880320" y="1380815"/>
          <a:ext cx="0" cy="757221"/>
        </a:xfrm>
        <a:prstGeom prst="line">
          <a:avLst/>
        </a:prstGeom>
        <a:solidFill>
          <a:schemeClr val="accent5">
            <a:hueOff val="-5793037"/>
            <a:satOff val="-14931"/>
            <a:lumOff val="-10084"/>
            <a:alphaOff val="0"/>
          </a:schemeClr>
        </a:solidFill>
        <a:ln w="6350" cap="flat" cmpd="sng" algn="ctr">
          <a:solidFill>
            <a:schemeClr val="accent5">
              <a:hueOff val="-5793037"/>
              <a:satOff val="-14931"/>
              <a:lumOff val="-1008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D21589F-D20E-451A-B721-7BFB150ED986}">
      <dsp:nvSpPr>
        <dsp:cNvPr id="0" name=""/>
        <dsp:cNvSpPr/>
      </dsp:nvSpPr>
      <dsp:spPr>
        <a:xfrm>
          <a:off x="9165816" y="1558985"/>
          <a:ext cx="1932845" cy="50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a:latin typeface="Avenir Next LT Pro Light" panose="020B0304020202020204" pitchFamily="34" charset="0"/>
            </a:rPr>
            <a:t>8 Mar. 2022</a:t>
          </a:r>
        </a:p>
      </dsp:txBody>
      <dsp:txXfrm>
        <a:off x="9165816" y="1558985"/>
        <a:ext cx="1932845" cy="503329"/>
      </dsp:txXfrm>
    </dsp:sp>
    <dsp:sp modelId="{07FCAE97-9AD2-4A02-870F-DF80A5689FA2}">
      <dsp:nvSpPr>
        <dsp:cNvPr id="0" name=""/>
        <dsp:cNvSpPr/>
      </dsp:nvSpPr>
      <dsp:spPr>
        <a:xfrm>
          <a:off x="8880320" y="3073427"/>
          <a:ext cx="2503836" cy="73787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Sharing project results and transition to post-project implementation</a:t>
          </a:r>
        </a:p>
      </dsp:txBody>
      <dsp:txXfrm>
        <a:off x="8880320" y="3073427"/>
        <a:ext cx="2503836" cy="737873"/>
      </dsp:txXfrm>
    </dsp:sp>
    <dsp:sp modelId="{E5B646F0-1A48-40AB-81FB-855E11F1E2E0}">
      <dsp:nvSpPr>
        <dsp:cNvPr id="0" name=""/>
        <dsp:cNvSpPr/>
      </dsp:nvSpPr>
      <dsp:spPr>
        <a:xfrm>
          <a:off x="10132239" y="2316206"/>
          <a:ext cx="0" cy="757221"/>
        </a:xfrm>
        <a:prstGeom prst="line">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18E8571F-74A8-4454-9945-F19EE723D5ED}">
      <dsp:nvSpPr>
        <dsp:cNvPr id="0" name=""/>
        <dsp:cNvSpPr/>
      </dsp:nvSpPr>
      <dsp:spPr>
        <a:xfrm>
          <a:off x="8824642" y="2171443"/>
          <a:ext cx="111356" cy="1113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E8CC26E-51AD-457D-909E-5AF6F6EC8A12}">
      <dsp:nvSpPr>
        <dsp:cNvPr id="0" name=""/>
        <dsp:cNvSpPr/>
      </dsp:nvSpPr>
      <dsp:spPr>
        <a:xfrm>
          <a:off x="10076561" y="2171443"/>
          <a:ext cx="111356" cy="1113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F5231-02CE-40C0-A0A6-84D651067694}" type="datetimeFigureOut">
              <a:rPr lang="en-CA" smtClean="0"/>
              <a:t>2021-09-23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D13D9-E267-4B76-AAB2-5AD6B8D0D9BE}" type="slidenum">
              <a:rPr lang="en-CA" smtClean="0"/>
              <a:t>‹#›</a:t>
            </a:fld>
            <a:endParaRPr lang="en-CA"/>
          </a:p>
        </p:txBody>
      </p:sp>
    </p:spTree>
    <p:extLst>
      <p:ext uri="{BB962C8B-B14F-4D97-AF65-F5344CB8AC3E}">
        <p14:creationId xmlns:p14="http://schemas.microsoft.com/office/powerpoint/2010/main" val="381546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Sasha</a:t>
            </a:r>
          </a:p>
        </p:txBody>
      </p:sp>
      <p:sp>
        <p:nvSpPr>
          <p:cNvPr id="4" name="Slide Number Placeholder 3"/>
          <p:cNvSpPr>
            <a:spLocks noGrp="1"/>
          </p:cNvSpPr>
          <p:nvPr>
            <p:ph type="sldNum" sz="quarter" idx="5"/>
          </p:nvPr>
        </p:nvSpPr>
        <p:spPr/>
        <p:txBody>
          <a:bodyPr/>
          <a:lstStyle/>
          <a:p>
            <a:fld id="{598D13D9-E267-4B76-AAB2-5AD6B8D0D9BE}" type="slidenum">
              <a:rPr lang="en-CA" smtClean="0"/>
              <a:t>2</a:t>
            </a:fld>
            <a:endParaRPr lang="en-CA"/>
          </a:p>
        </p:txBody>
      </p:sp>
    </p:spTree>
    <p:extLst>
      <p:ext uri="{BB962C8B-B14F-4D97-AF65-F5344CB8AC3E}">
        <p14:creationId xmlns:p14="http://schemas.microsoft.com/office/powerpoint/2010/main" val="387572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Michel</a:t>
            </a:r>
          </a:p>
        </p:txBody>
      </p:sp>
      <p:sp>
        <p:nvSpPr>
          <p:cNvPr id="4" name="Slide Number Placeholder 3"/>
          <p:cNvSpPr>
            <a:spLocks noGrp="1"/>
          </p:cNvSpPr>
          <p:nvPr>
            <p:ph type="sldNum" sz="quarter" idx="5"/>
          </p:nvPr>
        </p:nvSpPr>
        <p:spPr/>
        <p:txBody>
          <a:bodyPr/>
          <a:lstStyle/>
          <a:p>
            <a:fld id="{598D13D9-E267-4B76-AAB2-5AD6B8D0D9BE}" type="slidenum">
              <a:rPr lang="en-CA" smtClean="0"/>
              <a:t>11</a:t>
            </a:fld>
            <a:endParaRPr lang="en-CA"/>
          </a:p>
        </p:txBody>
      </p:sp>
    </p:spTree>
    <p:extLst>
      <p:ext uri="{BB962C8B-B14F-4D97-AF65-F5344CB8AC3E}">
        <p14:creationId xmlns:p14="http://schemas.microsoft.com/office/powerpoint/2010/main" val="299945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Michel</a:t>
            </a:r>
          </a:p>
        </p:txBody>
      </p:sp>
      <p:sp>
        <p:nvSpPr>
          <p:cNvPr id="4" name="Slide Number Placeholder 3"/>
          <p:cNvSpPr>
            <a:spLocks noGrp="1"/>
          </p:cNvSpPr>
          <p:nvPr>
            <p:ph type="sldNum" sz="quarter" idx="5"/>
          </p:nvPr>
        </p:nvSpPr>
        <p:spPr/>
        <p:txBody>
          <a:bodyPr/>
          <a:lstStyle/>
          <a:p>
            <a:fld id="{598D13D9-E267-4B76-AAB2-5AD6B8D0D9BE}" type="slidenum">
              <a:rPr lang="en-CA" smtClean="0"/>
              <a:t>12</a:t>
            </a:fld>
            <a:endParaRPr lang="en-CA"/>
          </a:p>
        </p:txBody>
      </p:sp>
    </p:spTree>
    <p:extLst>
      <p:ext uri="{BB962C8B-B14F-4D97-AF65-F5344CB8AC3E}">
        <p14:creationId xmlns:p14="http://schemas.microsoft.com/office/powerpoint/2010/main" val="375120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solidFill>
                  <a:schemeClr val="bg1"/>
                </a:solidFill>
                <a:latin typeface="Avenir Next LT Pro Demi" panose="020B0704020202020204" pitchFamily="34" charset="0"/>
              </a:rPr>
              <a:t>- Michel</a:t>
            </a:r>
            <a:endParaRPr lang="en-CA"/>
          </a:p>
        </p:txBody>
      </p:sp>
      <p:sp>
        <p:nvSpPr>
          <p:cNvPr id="4" name="Slide Number Placeholder 3"/>
          <p:cNvSpPr>
            <a:spLocks noGrp="1"/>
          </p:cNvSpPr>
          <p:nvPr>
            <p:ph type="sldNum" sz="quarter" idx="5"/>
          </p:nvPr>
        </p:nvSpPr>
        <p:spPr/>
        <p:txBody>
          <a:bodyPr/>
          <a:lstStyle/>
          <a:p>
            <a:fld id="{598D13D9-E267-4B76-AAB2-5AD6B8D0D9BE}" type="slidenum">
              <a:rPr lang="en-CA" smtClean="0"/>
              <a:t>13</a:t>
            </a:fld>
            <a:endParaRPr lang="en-CA"/>
          </a:p>
        </p:txBody>
      </p:sp>
    </p:spTree>
    <p:extLst>
      <p:ext uri="{BB962C8B-B14F-4D97-AF65-F5344CB8AC3E}">
        <p14:creationId xmlns:p14="http://schemas.microsoft.com/office/powerpoint/2010/main" val="236397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solidFill>
                  <a:schemeClr val="bg1"/>
                </a:solidFill>
                <a:latin typeface="Avenir Next LT Pro Demi" panose="020B0704020202020204" pitchFamily="34" charset="0"/>
              </a:rPr>
              <a:t>- Michel</a:t>
            </a:r>
            <a:endParaRPr lang="en-CA"/>
          </a:p>
        </p:txBody>
      </p:sp>
      <p:sp>
        <p:nvSpPr>
          <p:cNvPr id="4" name="Slide Number Placeholder 3"/>
          <p:cNvSpPr>
            <a:spLocks noGrp="1"/>
          </p:cNvSpPr>
          <p:nvPr>
            <p:ph type="sldNum" sz="quarter" idx="5"/>
          </p:nvPr>
        </p:nvSpPr>
        <p:spPr/>
        <p:txBody>
          <a:bodyPr/>
          <a:lstStyle/>
          <a:p>
            <a:fld id="{598D13D9-E267-4B76-AAB2-5AD6B8D0D9BE}" type="slidenum">
              <a:rPr lang="en-CA" smtClean="0"/>
              <a:t>14</a:t>
            </a:fld>
            <a:endParaRPr lang="en-CA"/>
          </a:p>
        </p:txBody>
      </p:sp>
    </p:spTree>
    <p:extLst>
      <p:ext uri="{BB962C8B-B14F-4D97-AF65-F5344CB8AC3E}">
        <p14:creationId xmlns:p14="http://schemas.microsoft.com/office/powerpoint/2010/main" val="426756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Michel</a:t>
            </a:r>
          </a:p>
        </p:txBody>
      </p:sp>
      <p:sp>
        <p:nvSpPr>
          <p:cNvPr id="4" name="Slide Number Placeholder 3"/>
          <p:cNvSpPr>
            <a:spLocks noGrp="1"/>
          </p:cNvSpPr>
          <p:nvPr>
            <p:ph type="sldNum" sz="quarter" idx="5"/>
          </p:nvPr>
        </p:nvSpPr>
        <p:spPr/>
        <p:txBody>
          <a:bodyPr/>
          <a:lstStyle/>
          <a:p>
            <a:fld id="{598D13D9-E267-4B76-AAB2-5AD6B8D0D9BE}" type="slidenum">
              <a:rPr lang="en-CA" smtClean="0"/>
              <a:t>15</a:t>
            </a:fld>
            <a:endParaRPr lang="en-CA"/>
          </a:p>
        </p:txBody>
      </p:sp>
    </p:spTree>
    <p:extLst>
      <p:ext uri="{BB962C8B-B14F-4D97-AF65-F5344CB8AC3E}">
        <p14:creationId xmlns:p14="http://schemas.microsoft.com/office/powerpoint/2010/main" val="1706671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Michel</a:t>
            </a:r>
          </a:p>
        </p:txBody>
      </p:sp>
      <p:sp>
        <p:nvSpPr>
          <p:cNvPr id="4" name="Slide Number Placeholder 3"/>
          <p:cNvSpPr>
            <a:spLocks noGrp="1"/>
          </p:cNvSpPr>
          <p:nvPr>
            <p:ph type="sldNum" sz="quarter" idx="5"/>
          </p:nvPr>
        </p:nvSpPr>
        <p:spPr/>
        <p:txBody>
          <a:bodyPr/>
          <a:lstStyle/>
          <a:p>
            <a:fld id="{598D13D9-E267-4B76-AAB2-5AD6B8D0D9BE}" type="slidenum">
              <a:rPr lang="en-CA" smtClean="0"/>
              <a:t>16</a:t>
            </a:fld>
            <a:endParaRPr lang="en-CA"/>
          </a:p>
        </p:txBody>
      </p:sp>
    </p:spTree>
    <p:extLst>
      <p:ext uri="{BB962C8B-B14F-4D97-AF65-F5344CB8AC3E}">
        <p14:creationId xmlns:p14="http://schemas.microsoft.com/office/powerpoint/2010/main" val="1071803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solidFill>
                  <a:schemeClr val="bg1"/>
                </a:solidFill>
                <a:latin typeface="Avenir Next LT Pro Demi" panose="020B0704020202020204" pitchFamily="34" charset="0"/>
              </a:rPr>
              <a:t>Saeideh</a:t>
            </a:r>
            <a:endParaRPr lang="en-CA"/>
          </a:p>
        </p:txBody>
      </p:sp>
      <p:sp>
        <p:nvSpPr>
          <p:cNvPr id="4" name="Slide Number Placeholder 3"/>
          <p:cNvSpPr>
            <a:spLocks noGrp="1"/>
          </p:cNvSpPr>
          <p:nvPr>
            <p:ph type="sldNum" sz="quarter" idx="5"/>
          </p:nvPr>
        </p:nvSpPr>
        <p:spPr/>
        <p:txBody>
          <a:bodyPr/>
          <a:lstStyle/>
          <a:p>
            <a:fld id="{598D13D9-E267-4B76-AAB2-5AD6B8D0D9BE}" type="slidenum">
              <a:rPr lang="en-CA" smtClean="0"/>
              <a:t>17</a:t>
            </a:fld>
            <a:endParaRPr lang="en-CA"/>
          </a:p>
        </p:txBody>
      </p:sp>
    </p:spTree>
    <p:extLst>
      <p:ext uri="{BB962C8B-B14F-4D97-AF65-F5344CB8AC3E}">
        <p14:creationId xmlns:p14="http://schemas.microsoft.com/office/powerpoint/2010/main" val="346543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Michel</a:t>
            </a:r>
          </a:p>
        </p:txBody>
      </p:sp>
      <p:sp>
        <p:nvSpPr>
          <p:cNvPr id="4" name="Slide Number Placeholder 3"/>
          <p:cNvSpPr>
            <a:spLocks noGrp="1"/>
          </p:cNvSpPr>
          <p:nvPr>
            <p:ph type="sldNum" sz="quarter" idx="5"/>
          </p:nvPr>
        </p:nvSpPr>
        <p:spPr/>
        <p:txBody>
          <a:bodyPr/>
          <a:lstStyle/>
          <a:p>
            <a:fld id="{598D13D9-E267-4B76-AAB2-5AD6B8D0D9BE}" type="slidenum">
              <a:rPr lang="en-CA" smtClean="0"/>
              <a:t>18</a:t>
            </a:fld>
            <a:endParaRPr lang="en-CA"/>
          </a:p>
        </p:txBody>
      </p:sp>
    </p:spTree>
    <p:extLst>
      <p:ext uri="{BB962C8B-B14F-4D97-AF65-F5344CB8AC3E}">
        <p14:creationId xmlns:p14="http://schemas.microsoft.com/office/powerpoint/2010/main" val="20533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1"/>
                </a:solidFill>
                <a:latin typeface="Avenir Next LT Pro Demi" panose="020B0704020202020204" pitchFamily="34" charset="0"/>
              </a:rPr>
              <a:t>- Sasha</a:t>
            </a:r>
            <a:endParaRPr lang="en-CA"/>
          </a:p>
        </p:txBody>
      </p:sp>
      <p:sp>
        <p:nvSpPr>
          <p:cNvPr id="4" name="Slide Number Placeholder 3"/>
          <p:cNvSpPr>
            <a:spLocks noGrp="1"/>
          </p:cNvSpPr>
          <p:nvPr>
            <p:ph type="sldNum" sz="quarter" idx="5"/>
          </p:nvPr>
        </p:nvSpPr>
        <p:spPr/>
        <p:txBody>
          <a:bodyPr/>
          <a:lstStyle/>
          <a:p>
            <a:fld id="{598D13D9-E267-4B76-AAB2-5AD6B8D0D9BE}" type="slidenum">
              <a:rPr lang="en-CA" smtClean="0"/>
              <a:t>19</a:t>
            </a:fld>
            <a:endParaRPr lang="en-CA"/>
          </a:p>
        </p:txBody>
      </p:sp>
    </p:spTree>
    <p:extLst>
      <p:ext uri="{BB962C8B-B14F-4D97-AF65-F5344CB8AC3E}">
        <p14:creationId xmlns:p14="http://schemas.microsoft.com/office/powerpoint/2010/main" val="1708054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1"/>
                </a:solidFill>
                <a:latin typeface="Avenir Next LT Pro Demi" panose="020B0704020202020204" pitchFamily="34" charset="0"/>
              </a:rPr>
              <a:t>- Sasha</a:t>
            </a:r>
            <a:endParaRPr lang="en-CA"/>
          </a:p>
        </p:txBody>
      </p:sp>
      <p:sp>
        <p:nvSpPr>
          <p:cNvPr id="4" name="Slide Number Placeholder 3"/>
          <p:cNvSpPr>
            <a:spLocks noGrp="1"/>
          </p:cNvSpPr>
          <p:nvPr>
            <p:ph type="sldNum" sz="quarter" idx="5"/>
          </p:nvPr>
        </p:nvSpPr>
        <p:spPr/>
        <p:txBody>
          <a:bodyPr/>
          <a:lstStyle/>
          <a:p>
            <a:fld id="{598D13D9-E267-4B76-AAB2-5AD6B8D0D9BE}" type="slidenum">
              <a:rPr lang="en-CA" smtClean="0"/>
              <a:t>20</a:t>
            </a:fld>
            <a:endParaRPr lang="en-CA"/>
          </a:p>
        </p:txBody>
      </p:sp>
    </p:spTree>
    <p:extLst>
      <p:ext uri="{BB962C8B-B14F-4D97-AF65-F5344CB8AC3E}">
        <p14:creationId xmlns:p14="http://schemas.microsoft.com/office/powerpoint/2010/main" val="69332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All</a:t>
            </a:r>
          </a:p>
        </p:txBody>
      </p:sp>
      <p:sp>
        <p:nvSpPr>
          <p:cNvPr id="4" name="Slide Number Placeholder 3"/>
          <p:cNvSpPr>
            <a:spLocks noGrp="1"/>
          </p:cNvSpPr>
          <p:nvPr>
            <p:ph type="sldNum" sz="quarter" idx="5"/>
          </p:nvPr>
        </p:nvSpPr>
        <p:spPr/>
        <p:txBody>
          <a:bodyPr/>
          <a:lstStyle/>
          <a:p>
            <a:fld id="{598D13D9-E267-4B76-AAB2-5AD6B8D0D9BE}" type="slidenum">
              <a:rPr lang="en-CA" smtClean="0"/>
              <a:t>3</a:t>
            </a:fld>
            <a:endParaRPr lang="en-CA"/>
          </a:p>
        </p:txBody>
      </p:sp>
    </p:spTree>
    <p:extLst>
      <p:ext uri="{BB962C8B-B14F-4D97-AF65-F5344CB8AC3E}">
        <p14:creationId xmlns:p14="http://schemas.microsoft.com/office/powerpoint/2010/main" val="2731211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1"/>
                </a:solidFill>
                <a:latin typeface="Avenir Next LT Pro Demi" panose="020B0704020202020204" pitchFamily="34" charset="0"/>
              </a:rPr>
              <a:t>- Sasha</a:t>
            </a:r>
            <a:endParaRPr lang="en-CA"/>
          </a:p>
        </p:txBody>
      </p:sp>
      <p:sp>
        <p:nvSpPr>
          <p:cNvPr id="4" name="Slide Number Placeholder 3"/>
          <p:cNvSpPr>
            <a:spLocks noGrp="1"/>
          </p:cNvSpPr>
          <p:nvPr>
            <p:ph type="sldNum" sz="quarter" idx="5"/>
          </p:nvPr>
        </p:nvSpPr>
        <p:spPr/>
        <p:txBody>
          <a:bodyPr/>
          <a:lstStyle/>
          <a:p>
            <a:fld id="{598D13D9-E267-4B76-AAB2-5AD6B8D0D9BE}" type="slidenum">
              <a:rPr lang="en-CA" smtClean="0"/>
              <a:t>21</a:t>
            </a:fld>
            <a:endParaRPr lang="en-CA"/>
          </a:p>
        </p:txBody>
      </p:sp>
    </p:spTree>
    <p:extLst>
      <p:ext uri="{BB962C8B-B14F-4D97-AF65-F5344CB8AC3E}">
        <p14:creationId xmlns:p14="http://schemas.microsoft.com/office/powerpoint/2010/main" val="181637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solidFill>
                  <a:schemeClr val="bg1"/>
                </a:solidFill>
                <a:latin typeface="Avenir Next LT Pro Demi" panose="020B0704020202020204" pitchFamily="34" charset="0"/>
              </a:rPr>
              <a:t>Mike</a:t>
            </a:r>
            <a:endParaRPr lang="en-CA"/>
          </a:p>
        </p:txBody>
      </p:sp>
      <p:sp>
        <p:nvSpPr>
          <p:cNvPr id="4" name="Slide Number Placeholder 3"/>
          <p:cNvSpPr>
            <a:spLocks noGrp="1"/>
          </p:cNvSpPr>
          <p:nvPr>
            <p:ph type="sldNum" sz="quarter" idx="5"/>
          </p:nvPr>
        </p:nvSpPr>
        <p:spPr/>
        <p:txBody>
          <a:bodyPr/>
          <a:lstStyle/>
          <a:p>
            <a:fld id="{598D13D9-E267-4B76-AAB2-5AD6B8D0D9BE}" type="slidenum">
              <a:rPr lang="en-CA" smtClean="0"/>
              <a:t>4</a:t>
            </a:fld>
            <a:endParaRPr lang="en-CA"/>
          </a:p>
        </p:txBody>
      </p:sp>
    </p:spTree>
    <p:extLst>
      <p:ext uri="{BB962C8B-B14F-4D97-AF65-F5344CB8AC3E}">
        <p14:creationId xmlns:p14="http://schemas.microsoft.com/office/powerpoint/2010/main" val="37445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Mike</a:t>
            </a:r>
          </a:p>
        </p:txBody>
      </p:sp>
      <p:sp>
        <p:nvSpPr>
          <p:cNvPr id="4" name="Slide Number Placeholder 3"/>
          <p:cNvSpPr>
            <a:spLocks noGrp="1"/>
          </p:cNvSpPr>
          <p:nvPr>
            <p:ph type="sldNum" sz="quarter" idx="5"/>
          </p:nvPr>
        </p:nvSpPr>
        <p:spPr/>
        <p:txBody>
          <a:bodyPr/>
          <a:lstStyle/>
          <a:p>
            <a:fld id="{598D13D9-E267-4B76-AAB2-5AD6B8D0D9BE}" type="slidenum">
              <a:rPr lang="en-CA" smtClean="0"/>
              <a:t>5</a:t>
            </a:fld>
            <a:endParaRPr lang="en-CA"/>
          </a:p>
        </p:txBody>
      </p:sp>
    </p:spTree>
    <p:extLst>
      <p:ext uri="{BB962C8B-B14F-4D97-AF65-F5344CB8AC3E}">
        <p14:creationId xmlns:p14="http://schemas.microsoft.com/office/powerpoint/2010/main" val="259262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Mike</a:t>
            </a:r>
          </a:p>
        </p:txBody>
      </p:sp>
      <p:sp>
        <p:nvSpPr>
          <p:cNvPr id="4" name="Slide Number Placeholder 3"/>
          <p:cNvSpPr>
            <a:spLocks noGrp="1"/>
          </p:cNvSpPr>
          <p:nvPr>
            <p:ph type="sldNum" sz="quarter" idx="5"/>
          </p:nvPr>
        </p:nvSpPr>
        <p:spPr/>
        <p:txBody>
          <a:bodyPr/>
          <a:lstStyle/>
          <a:p>
            <a:fld id="{598D13D9-E267-4B76-AAB2-5AD6B8D0D9BE}" type="slidenum">
              <a:rPr lang="en-CA" smtClean="0"/>
              <a:t>6</a:t>
            </a:fld>
            <a:endParaRPr lang="en-CA"/>
          </a:p>
        </p:txBody>
      </p:sp>
    </p:spTree>
    <p:extLst>
      <p:ext uri="{BB962C8B-B14F-4D97-AF65-F5344CB8AC3E}">
        <p14:creationId xmlns:p14="http://schemas.microsoft.com/office/powerpoint/2010/main" val="319751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Mike</a:t>
            </a:r>
          </a:p>
        </p:txBody>
      </p:sp>
      <p:sp>
        <p:nvSpPr>
          <p:cNvPr id="4" name="Slide Number Placeholder 3"/>
          <p:cNvSpPr>
            <a:spLocks noGrp="1"/>
          </p:cNvSpPr>
          <p:nvPr>
            <p:ph type="sldNum" sz="quarter" idx="5"/>
          </p:nvPr>
        </p:nvSpPr>
        <p:spPr/>
        <p:txBody>
          <a:bodyPr/>
          <a:lstStyle/>
          <a:p>
            <a:fld id="{598D13D9-E267-4B76-AAB2-5AD6B8D0D9BE}" type="slidenum">
              <a:rPr lang="en-CA" smtClean="0"/>
              <a:t>7</a:t>
            </a:fld>
            <a:endParaRPr lang="en-CA"/>
          </a:p>
        </p:txBody>
      </p:sp>
    </p:spTree>
    <p:extLst>
      <p:ext uri="{BB962C8B-B14F-4D97-AF65-F5344CB8AC3E}">
        <p14:creationId xmlns:p14="http://schemas.microsoft.com/office/powerpoint/2010/main" val="166576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Mike</a:t>
            </a:r>
          </a:p>
        </p:txBody>
      </p:sp>
      <p:sp>
        <p:nvSpPr>
          <p:cNvPr id="4" name="Slide Number Placeholder 3"/>
          <p:cNvSpPr>
            <a:spLocks noGrp="1"/>
          </p:cNvSpPr>
          <p:nvPr>
            <p:ph type="sldNum" sz="quarter" idx="5"/>
          </p:nvPr>
        </p:nvSpPr>
        <p:spPr/>
        <p:txBody>
          <a:bodyPr/>
          <a:lstStyle/>
          <a:p>
            <a:fld id="{598D13D9-E267-4B76-AAB2-5AD6B8D0D9BE}" type="slidenum">
              <a:rPr lang="en-CA" smtClean="0"/>
              <a:t>8</a:t>
            </a:fld>
            <a:endParaRPr lang="en-CA"/>
          </a:p>
        </p:txBody>
      </p:sp>
    </p:spTree>
    <p:extLst>
      <p:ext uri="{BB962C8B-B14F-4D97-AF65-F5344CB8AC3E}">
        <p14:creationId xmlns:p14="http://schemas.microsoft.com/office/powerpoint/2010/main" val="245206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Mike</a:t>
            </a:r>
          </a:p>
        </p:txBody>
      </p:sp>
      <p:sp>
        <p:nvSpPr>
          <p:cNvPr id="4" name="Slide Number Placeholder 3"/>
          <p:cNvSpPr>
            <a:spLocks noGrp="1"/>
          </p:cNvSpPr>
          <p:nvPr>
            <p:ph type="sldNum" sz="quarter" idx="5"/>
          </p:nvPr>
        </p:nvSpPr>
        <p:spPr/>
        <p:txBody>
          <a:bodyPr/>
          <a:lstStyle/>
          <a:p>
            <a:fld id="{598D13D9-E267-4B76-AAB2-5AD6B8D0D9BE}" type="slidenum">
              <a:rPr lang="en-CA" smtClean="0"/>
              <a:t>9</a:t>
            </a:fld>
            <a:endParaRPr lang="en-CA"/>
          </a:p>
        </p:txBody>
      </p:sp>
    </p:spTree>
    <p:extLst>
      <p:ext uri="{BB962C8B-B14F-4D97-AF65-F5344CB8AC3E}">
        <p14:creationId xmlns:p14="http://schemas.microsoft.com/office/powerpoint/2010/main" val="112703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Mike</a:t>
            </a:r>
          </a:p>
        </p:txBody>
      </p:sp>
      <p:sp>
        <p:nvSpPr>
          <p:cNvPr id="4" name="Slide Number Placeholder 3"/>
          <p:cNvSpPr>
            <a:spLocks noGrp="1"/>
          </p:cNvSpPr>
          <p:nvPr>
            <p:ph type="sldNum" sz="quarter" idx="5"/>
          </p:nvPr>
        </p:nvSpPr>
        <p:spPr/>
        <p:txBody>
          <a:bodyPr/>
          <a:lstStyle/>
          <a:p>
            <a:fld id="{598D13D9-E267-4B76-AAB2-5AD6B8D0D9BE}" type="slidenum">
              <a:rPr lang="en-CA" smtClean="0"/>
              <a:t>10</a:t>
            </a:fld>
            <a:endParaRPr lang="en-CA"/>
          </a:p>
        </p:txBody>
      </p:sp>
    </p:spTree>
    <p:extLst>
      <p:ext uri="{BB962C8B-B14F-4D97-AF65-F5344CB8AC3E}">
        <p14:creationId xmlns:p14="http://schemas.microsoft.com/office/powerpoint/2010/main" val="202959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824-29DA-4097-A533-3270D88B4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2AF0A15-B28E-4F0D-B20E-4C85AA92CC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D8E1DC5-F77A-4F01-9758-F384AA6908FF}"/>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5" name="Footer Placeholder 4">
            <a:extLst>
              <a:ext uri="{FF2B5EF4-FFF2-40B4-BE49-F238E27FC236}">
                <a16:creationId xmlns:a16="http://schemas.microsoft.com/office/drawing/2014/main" id="{EB871728-41E9-4596-81E7-F1BFE8E029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955C14-E51B-4F96-827C-6F482B58135C}"/>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10071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65C4-6339-4662-B1BC-E82CA839F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A0C634D-257B-48F6-A553-180E01BDD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DE3FB0-E0A4-4926-BAF8-0EBC188BC831}"/>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5" name="Footer Placeholder 4">
            <a:extLst>
              <a:ext uri="{FF2B5EF4-FFF2-40B4-BE49-F238E27FC236}">
                <a16:creationId xmlns:a16="http://schemas.microsoft.com/office/drawing/2014/main" id="{6469BF43-590A-4C9D-9054-EB71B386B81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A3EDA9-4656-4C19-BBA9-B927B4A0FC6B}"/>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168752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CBA1B-71C9-45E5-95E7-A9D5E9E259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AA843D1-95CA-4EBC-9A4C-EC608538E2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2097149-4545-44BE-9EAA-16CE733F208E}"/>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5" name="Footer Placeholder 4">
            <a:extLst>
              <a:ext uri="{FF2B5EF4-FFF2-40B4-BE49-F238E27FC236}">
                <a16:creationId xmlns:a16="http://schemas.microsoft.com/office/drawing/2014/main" id="{53C85E3F-6FD6-4E3C-A934-A29056ACC0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4A0E81-47F1-48B8-A8E6-1A986B5FFC32}"/>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166236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FB3-4B28-4248-BD80-109CE3036B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FB7171-E244-4C30-BD58-6049197E01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7C5D40-07AE-46E1-902A-BF300B9A2F10}"/>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5" name="Footer Placeholder 4">
            <a:extLst>
              <a:ext uri="{FF2B5EF4-FFF2-40B4-BE49-F238E27FC236}">
                <a16:creationId xmlns:a16="http://schemas.microsoft.com/office/drawing/2014/main" id="{02520AE2-6040-421D-8692-7E411D9973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B378FC-D3E8-488E-BCD2-8C0CC17A229C}"/>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158941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6F22-AF06-47E7-979A-9D3C9381DB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F381D4E-6129-4B09-B70A-DB9619E3B4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C5603-70E4-49D7-A7CE-DB7C20DD059D}"/>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5" name="Footer Placeholder 4">
            <a:extLst>
              <a:ext uri="{FF2B5EF4-FFF2-40B4-BE49-F238E27FC236}">
                <a16:creationId xmlns:a16="http://schemas.microsoft.com/office/drawing/2014/main" id="{2FEE6E10-0EE6-4D33-912A-0AC85C4E1C4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D067CA-935C-4959-B4D3-CC297D022270}"/>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16413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96D2-2BD4-4A8F-A34C-4B4F08EBA0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C090DF-CF8E-41A3-928C-284D9A786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77C1A99-4A6D-4ACF-B986-BD0C93ADA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1CBDDD3-C112-4C87-B092-C29F0179302B}"/>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6" name="Footer Placeholder 5">
            <a:extLst>
              <a:ext uri="{FF2B5EF4-FFF2-40B4-BE49-F238E27FC236}">
                <a16:creationId xmlns:a16="http://schemas.microsoft.com/office/drawing/2014/main" id="{7A450419-298F-4F87-A7F4-88B8533930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66CFA1-1F07-4245-834C-DAF3AB14AB09}"/>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281815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0A69-DB3C-4F49-8ACE-29D7A17AA0B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0F1B4DC-9071-46B4-9424-385A9A3E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DE34EB-77CD-47FE-ACAC-C4DE3BF79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832B219-6D43-4670-A6DF-460A59165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75CF8-1B19-482F-9935-7E8F7DAF54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8B5A503-DD32-40A3-A282-6CF3CC7315B9}"/>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8" name="Footer Placeholder 7">
            <a:extLst>
              <a:ext uri="{FF2B5EF4-FFF2-40B4-BE49-F238E27FC236}">
                <a16:creationId xmlns:a16="http://schemas.microsoft.com/office/drawing/2014/main" id="{28135E96-2D10-46CC-9695-5A1D040615E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B9D59F0-4AD9-4448-B2A2-EB659D4F9514}"/>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127650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0807-8B1A-43D8-83CA-334A1941BDB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A4731D2-2E24-47FA-A500-222C9C636C8A}"/>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4" name="Footer Placeholder 3">
            <a:extLst>
              <a:ext uri="{FF2B5EF4-FFF2-40B4-BE49-F238E27FC236}">
                <a16:creationId xmlns:a16="http://schemas.microsoft.com/office/drawing/2014/main" id="{1680C477-7BFF-4C0B-9D43-0608C4EC651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7849C2F-950D-456E-AB0C-C277A05630A8}"/>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229490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D6365-8E36-4D07-ACD3-2C3F6960BB0F}"/>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3" name="Footer Placeholder 2">
            <a:extLst>
              <a:ext uri="{FF2B5EF4-FFF2-40B4-BE49-F238E27FC236}">
                <a16:creationId xmlns:a16="http://schemas.microsoft.com/office/drawing/2014/main" id="{3ED9C9EB-7322-424C-BBF8-4BCC52562EC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AA49C11-98AB-4EEC-BABC-8D4E6F130165}"/>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19468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DB79-F319-4035-B4F0-57E0175E9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85AB4F7-3269-41A7-B0CF-EDD7A7B47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029C31D-5AC0-41A3-BF34-B2244F70A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7E461-795A-45FD-8B74-D1C5CFE341DC}"/>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6" name="Footer Placeholder 5">
            <a:extLst>
              <a:ext uri="{FF2B5EF4-FFF2-40B4-BE49-F238E27FC236}">
                <a16:creationId xmlns:a16="http://schemas.microsoft.com/office/drawing/2014/main" id="{7EBB4361-3376-4FA1-A389-6E928467163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1D314A2-F680-41E1-983B-E88706EF3EA6}"/>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355399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5EB0-7AC5-4011-B021-1918DAE12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CB2CC34-D419-4420-BD08-706A67AA7A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B469FAF-45A0-48E8-BF3D-E36376108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23EDD3-27BE-410D-A01D-3ADC48E252B3}"/>
              </a:ext>
            </a:extLst>
          </p:cNvPr>
          <p:cNvSpPr>
            <a:spLocks noGrp="1"/>
          </p:cNvSpPr>
          <p:nvPr>
            <p:ph type="dt" sz="half" idx="10"/>
          </p:nvPr>
        </p:nvSpPr>
        <p:spPr/>
        <p:txBody>
          <a:bodyPr/>
          <a:lstStyle/>
          <a:p>
            <a:fld id="{522BA888-5280-4944-8C1C-69291D68A695}" type="datetimeFigureOut">
              <a:rPr lang="en-CA" smtClean="0"/>
              <a:t>2021-09-23</a:t>
            </a:fld>
            <a:endParaRPr lang="en-CA"/>
          </a:p>
        </p:txBody>
      </p:sp>
      <p:sp>
        <p:nvSpPr>
          <p:cNvPr id="6" name="Footer Placeholder 5">
            <a:extLst>
              <a:ext uri="{FF2B5EF4-FFF2-40B4-BE49-F238E27FC236}">
                <a16:creationId xmlns:a16="http://schemas.microsoft.com/office/drawing/2014/main" id="{F97B7005-F209-42E0-AA63-F493BDD8F20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7755A39-8950-4C74-8308-FB93F3A727D5}"/>
              </a:ext>
            </a:extLst>
          </p:cNvPr>
          <p:cNvSpPr>
            <a:spLocks noGrp="1"/>
          </p:cNvSpPr>
          <p:nvPr>
            <p:ph type="sldNum" sz="quarter" idx="12"/>
          </p:nvPr>
        </p:nvSpPr>
        <p:spPr/>
        <p:txBody>
          <a:bodyPr/>
          <a:lstStyle/>
          <a:p>
            <a:fld id="{64C28EFD-811C-4F58-85BA-3627E7CE1212}" type="slidenum">
              <a:rPr lang="en-CA" smtClean="0"/>
              <a:t>‹#›</a:t>
            </a:fld>
            <a:endParaRPr lang="en-CA"/>
          </a:p>
        </p:txBody>
      </p:sp>
    </p:spTree>
    <p:extLst>
      <p:ext uri="{BB962C8B-B14F-4D97-AF65-F5344CB8AC3E}">
        <p14:creationId xmlns:p14="http://schemas.microsoft.com/office/powerpoint/2010/main" val="147787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40E552-E5F8-407B-A39D-B73133A53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D83A212-16E0-4BA5-81D4-E3471AA15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DB88F9-AD37-4BC3-A0D7-C233D521B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BA888-5280-4944-8C1C-69291D68A695}" type="datetimeFigureOut">
              <a:rPr lang="en-CA" smtClean="0"/>
              <a:t>2021-09-23</a:t>
            </a:fld>
            <a:endParaRPr lang="en-CA"/>
          </a:p>
        </p:txBody>
      </p:sp>
      <p:sp>
        <p:nvSpPr>
          <p:cNvPr id="5" name="Footer Placeholder 4">
            <a:extLst>
              <a:ext uri="{FF2B5EF4-FFF2-40B4-BE49-F238E27FC236}">
                <a16:creationId xmlns:a16="http://schemas.microsoft.com/office/drawing/2014/main" id="{E6F770AB-C4A8-4E9F-BC12-82EE51104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AFD3F08-76E4-4920-97D7-58E0E6B74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28EFD-811C-4F58-85BA-3627E7CE1212}" type="slidenum">
              <a:rPr lang="en-CA" smtClean="0"/>
              <a:t>‹#›</a:t>
            </a:fld>
            <a:endParaRPr lang="en-CA"/>
          </a:p>
        </p:txBody>
      </p:sp>
    </p:spTree>
    <p:extLst>
      <p:ext uri="{BB962C8B-B14F-4D97-AF65-F5344CB8AC3E}">
        <p14:creationId xmlns:p14="http://schemas.microsoft.com/office/powerpoint/2010/main" val="3456145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mmunitydata.ca/content/statistic-canadas-work-towards-linked-databases-using-building-footprints-and-propert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12.statcan.gc.ca/census-recensement/2021/ref/prodserv/release-diffusion-eng.cf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ome | Community Data Program">
            <a:extLst>
              <a:ext uri="{FF2B5EF4-FFF2-40B4-BE49-F238E27FC236}">
                <a16:creationId xmlns:a16="http://schemas.microsoft.com/office/drawing/2014/main" id="{7303742D-C193-4C2F-AC84-12685B3C3E3C}"/>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612117" y="94075"/>
            <a:ext cx="8957582" cy="69976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generated with very high confidence">
            <a:extLst>
              <a:ext uri="{FF2B5EF4-FFF2-40B4-BE49-F238E27FC236}">
                <a16:creationId xmlns:a16="http://schemas.microsoft.com/office/drawing/2014/main" id="{D78AFD88-A225-4534-9C74-8218FB237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5" name="Picture 4">
            <a:extLst>
              <a:ext uri="{FF2B5EF4-FFF2-40B4-BE49-F238E27FC236}">
                <a16:creationId xmlns:a16="http://schemas.microsoft.com/office/drawing/2014/main" id="{3844AA8F-9423-4DD2-B0E4-4BAE31ACB6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064" y="5681437"/>
            <a:ext cx="2755010" cy="820630"/>
          </a:xfrm>
          <a:prstGeom prst="rect">
            <a:avLst/>
          </a:prstGeom>
          <a:noFill/>
          <a:ln>
            <a:noFill/>
          </a:ln>
        </p:spPr>
      </p:pic>
      <p:sp>
        <p:nvSpPr>
          <p:cNvPr id="6" name="Rectangle 5">
            <a:extLst>
              <a:ext uri="{FF2B5EF4-FFF2-40B4-BE49-F238E27FC236}">
                <a16:creationId xmlns:a16="http://schemas.microsoft.com/office/drawing/2014/main" id="{6461C00D-E975-48FF-87E0-F050C33C0E53}"/>
              </a:ext>
            </a:extLst>
          </p:cNvPr>
          <p:cNvSpPr/>
          <p:nvPr/>
        </p:nvSpPr>
        <p:spPr>
          <a:xfrm>
            <a:off x="97366" y="102541"/>
            <a:ext cx="11997267" cy="66444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a:extLst>
              <a:ext uri="{FF2B5EF4-FFF2-40B4-BE49-F238E27FC236}">
                <a16:creationId xmlns:a16="http://schemas.microsoft.com/office/drawing/2014/main" id="{7C11CB62-DCE5-45C5-898D-0CB637EA5A48}"/>
              </a:ext>
            </a:extLst>
          </p:cNvPr>
          <p:cNvSpPr txBox="1">
            <a:spLocks/>
          </p:cNvSpPr>
          <p:nvPr/>
        </p:nvSpPr>
        <p:spPr>
          <a:xfrm>
            <a:off x="97366" y="102541"/>
            <a:ext cx="11997267" cy="6652917"/>
          </a:xfrm>
          <a:prstGeom prst="rect">
            <a:avLst/>
          </a:prstGeom>
          <a:noFill/>
          <a:ln w="19050">
            <a:solidFill>
              <a:srgbClr val="003D68"/>
            </a:solidFill>
          </a:ln>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450"/>
              </a:spcBef>
              <a:spcAft>
                <a:spcPts val="450"/>
              </a:spcAft>
              <a:defRPr/>
            </a:pPr>
            <a:br>
              <a:rPr lang="en-CA" sz="4800" spc="300">
                <a:solidFill>
                  <a:srgbClr val="EC6851"/>
                </a:solidFill>
                <a:latin typeface="Abadi" panose="020B0604020104020204" pitchFamily="34" charset="0"/>
                <a:ea typeface="Open Sans" pitchFamily="34" charset="0"/>
                <a:cs typeface="Open Sans" pitchFamily="34" charset="0"/>
              </a:rPr>
            </a:br>
            <a:endParaRPr lang="en-CA" sz="4800" spc="300">
              <a:solidFill>
                <a:srgbClr val="EC6851"/>
              </a:solidFill>
              <a:latin typeface="Abadi" panose="020B0604020104020204" pitchFamily="34" charset="0"/>
              <a:ea typeface="Open Sans" pitchFamily="34" charset="0"/>
              <a:cs typeface="Open Sans" pitchFamily="34" charset="0"/>
            </a:endParaRPr>
          </a:p>
          <a:p>
            <a:pPr algn="ctr">
              <a:spcBef>
                <a:spcPts val="450"/>
              </a:spcBef>
              <a:spcAft>
                <a:spcPts val="450"/>
              </a:spcAft>
              <a:defRPr/>
            </a:pPr>
            <a:endParaRPr lang="en-CA" sz="4800" spc="300">
              <a:solidFill>
                <a:srgbClr val="EC6851"/>
              </a:solidFill>
              <a:latin typeface="Abadi" panose="020B0604020104020204" pitchFamily="34" charset="0"/>
              <a:ea typeface="Open Sans" pitchFamily="34" charset="0"/>
              <a:cs typeface="Open Sans" pitchFamily="34" charset="0"/>
            </a:endParaRPr>
          </a:p>
          <a:p>
            <a:pPr algn="ctr">
              <a:spcBef>
                <a:spcPts val="450"/>
              </a:spcBef>
              <a:spcAft>
                <a:spcPts val="450"/>
              </a:spcAft>
              <a:defRPr/>
            </a:pPr>
            <a:r>
              <a:rPr lang="en-CA" sz="4800">
                <a:solidFill>
                  <a:srgbClr val="EC6851"/>
                </a:solidFill>
                <a:latin typeface="Avenir Next LT Pro Demi" panose="020B0704020202020204" pitchFamily="34" charset="0"/>
                <a:ea typeface="Open Sans" pitchFamily="34" charset="0"/>
                <a:cs typeface="Open Sans" pitchFamily="34" charset="0"/>
              </a:rPr>
              <a:t>Community Data Program </a:t>
            </a:r>
          </a:p>
          <a:p>
            <a:pPr algn="ctr">
              <a:spcBef>
                <a:spcPts val="450"/>
              </a:spcBef>
              <a:spcAft>
                <a:spcPts val="450"/>
              </a:spcAft>
              <a:defRPr/>
            </a:pPr>
            <a:r>
              <a:rPr lang="en-CA" sz="3200" spc="-113">
                <a:latin typeface="Avenir Next LT Pro Demi" panose="020B0704020202020204" pitchFamily="34" charset="0"/>
                <a:ea typeface="Open Sans" pitchFamily="34" charset="0"/>
                <a:cs typeface="Open Sans" pitchFamily="34" charset="0"/>
              </a:rPr>
              <a:t>Fall 2021 Leads Meeting</a:t>
            </a:r>
          </a:p>
          <a:p>
            <a:pPr algn="ctr">
              <a:spcBef>
                <a:spcPts val="450"/>
              </a:spcBef>
              <a:spcAft>
                <a:spcPts val="450"/>
              </a:spcAft>
              <a:defRPr/>
            </a:pPr>
            <a:endParaRPr lang="en-CA" sz="2000" spc="-113">
              <a:latin typeface="Avenir Next LT Pro Demi" panose="020B0704020202020204" pitchFamily="34" charset="0"/>
              <a:ea typeface="Open Sans" pitchFamily="34" charset="0"/>
              <a:cs typeface="Open Sans" pitchFamily="34" charset="0"/>
            </a:endParaRPr>
          </a:p>
          <a:p>
            <a:pPr algn="ctr">
              <a:spcBef>
                <a:spcPts val="450"/>
              </a:spcBef>
              <a:spcAft>
                <a:spcPts val="450"/>
              </a:spcAft>
              <a:defRPr/>
            </a:pPr>
            <a:endParaRPr lang="en-CA" sz="2000" spc="-113">
              <a:latin typeface="Avenir Next LT Pro Demi" panose="020B0704020202020204" pitchFamily="34" charset="0"/>
              <a:ea typeface="Open Sans" pitchFamily="34" charset="0"/>
              <a:cs typeface="Open Sans" pitchFamily="34" charset="0"/>
            </a:endParaRPr>
          </a:p>
          <a:p>
            <a:pPr algn="ctr">
              <a:spcBef>
                <a:spcPts val="450"/>
              </a:spcBef>
              <a:spcAft>
                <a:spcPts val="450"/>
              </a:spcAft>
              <a:defRPr/>
            </a:pPr>
            <a:r>
              <a:rPr lang="en-CA" sz="2800" spc="-113">
                <a:latin typeface="Avenir Next LT Pro Light" panose="020B0304020202020204" pitchFamily="34" charset="0"/>
                <a:ea typeface="Open Sans" pitchFamily="34" charset="0"/>
                <a:cs typeface="Open Sans" pitchFamily="34" charset="0"/>
              </a:rPr>
              <a:t>September 23</a:t>
            </a:r>
            <a:r>
              <a:rPr lang="en-CA" sz="2800" spc="-113" baseline="30000">
                <a:latin typeface="Avenir Next LT Pro Light" panose="020B0304020202020204" pitchFamily="34" charset="0"/>
                <a:ea typeface="Open Sans" pitchFamily="34" charset="0"/>
                <a:cs typeface="Open Sans" pitchFamily="34" charset="0"/>
              </a:rPr>
              <a:t>rd</a:t>
            </a:r>
            <a:r>
              <a:rPr lang="en-CA" sz="2800" spc="-113">
                <a:latin typeface="Avenir Next LT Pro Light" panose="020B0304020202020204" pitchFamily="34" charset="0"/>
                <a:ea typeface="Open Sans" pitchFamily="34" charset="0"/>
                <a:cs typeface="Open Sans" pitchFamily="34" charset="0"/>
              </a:rPr>
              <a:t> 2021</a:t>
            </a:r>
          </a:p>
        </p:txBody>
      </p:sp>
      <p:sp>
        <p:nvSpPr>
          <p:cNvPr id="8" name="Rectangle 7">
            <a:extLst>
              <a:ext uri="{FF2B5EF4-FFF2-40B4-BE49-F238E27FC236}">
                <a16:creationId xmlns:a16="http://schemas.microsoft.com/office/drawing/2014/main" id="{FE47741D-97DA-4BA8-8296-2AF121D34A53}"/>
              </a:ext>
            </a:extLst>
          </p:cNvPr>
          <p:cNvSpPr/>
          <p:nvPr/>
        </p:nvSpPr>
        <p:spPr>
          <a:xfrm>
            <a:off x="0" y="0"/>
            <a:ext cx="12192000" cy="68580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5">
                  <a:lumMod val="50000"/>
                </a:schemeClr>
              </a:solidFill>
            </a:endParaRPr>
          </a:p>
        </p:txBody>
      </p:sp>
    </p:spTree>
    <p:extLst>
      <p:ext uri="{BB962C8B-B14F-4D97-AF65-F5344CB8AC3E}">
        <p14:creationId xmlns:p14="http://schemas.microsoft.com/office/powerpoint/2010/main" val="388649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97187"/>
            <a:ext cx="6546011" cy="86825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2021 Census - Geographies</a:t>
            </a:r>
          </a:p>
        </p:txBody>
      </p:sp>
      <p:pic>
        <p:nvPicPr>
          <p:cNvPr id="7" name="Picture 6">
            <a:extLst>
              <a:ext uri="{FF2B5EF4-FFF2-40B4-BE49-F238E27FC236}">
                <a16:creationId xmlns:a16="http://schemas.microsoft.com/office/drawing/2014/main" id="{FC1AC675-D9B4-4A82-9DFF-5374DD106E9B}"/>
              </a:ext>
            </a:extLst>
          </p:cNvPr>
          <p:cNvPicPr>
            <a:picLocks noChangeAspect="1"/>
          </p:cNvPicPr>
          <p:nvPr/>
        </p:nvPicPr>
        <p:blipFill rotWithShape="1">
          <a:blip r:embed="rId3"/>
          <a:srcRect r="1170"/>
          <a:stretch/>
        </p:blipFill>
        <p:spPr>
          <a:xfrm>
            <a:off x="7649347" y="590930"/>
            <a:ext cx="3917813" cy="5935880"/>
          </a:xfrm>
          <a:prstGeom prst="rect">
            <a:avLst/>
          </a:prstGeom>
        </p:spPr>
      </p:pic>
      <p:sp>
        <p:nvSpPr>
          <p:cNvPr id="11" name="TextBox 10">
            <a:extLst>
              <a:ext uri="{FF2B5EF4-FFF2-40B4-BE49-F238E27FC236}">
                <a16:creationId xmlns:a16="http://schemas.microsoft.com/office/drawing/2014/main" id="{0FAEA8B6-637A-4A7F-AFF2-3E08DA8CC8F1}"/>
              </a:ext>
            </a:extLst>
          </p:cNvPr>
          <p:cNvSpPr txBox="1"/>
          <p:nvPr/>
        </p:nvSpPr>
        <p:spPr>
          <a:xfrm>
            <a:off x="627337" y="1652501"/>
            <a:ext cx="5704451" cy="4647426"/>
          </a:xfrm>
          <a:prstGeom prst="rect">
            <a:avLst/>
          </a:prstGeom>
          <a:noFill/>
        </p:spPr>
        <p:txBody>
          <a:bodyPr wrap="square" lIns="91440" tIns="45720" rIns="91440" bIns="45720" rtlCol="0" anchor="t">
            <a:spAutoFit/>
          </a:bodyPr>
          <a:lstStyle/>
          <a:p>
            <a:r>
              <a:rPr lang="en-CA" sz="2800" dirty="0">
                <a:solidFill>
                  <a:srgbClr val="EC6851"/>
                </a:solidFill>
                <a:latin typeface="Avenir Next LT Pro Demi"/>
              </a:rPr>
              <a:t>Tables at custom geographies</a:t>
            </a:r>
            <a:endParaRPr lang="en-CA" sz="2400" dirty="0">
              <a:solidFill>
                <a:srgbClr val="EC6851"/>
              </a:solidFill>
              <a:latin typeface="Avenir Next LT Pro Demi"/>
            </a:endParaRPr>
          </a:p>
          <a:p>
            <a:pPr marL="342900" indent="-342900">
              <a:buFont typeface="Arial"/>
              <a:buChar char="•"/>
            </a:pPr>
            <a:r>
              <a:rPr lang="en-CA" sz="2400" dirty="0">
                <a:latin typeface="Avenir Next LT Pro Light"/>
              </a:rPr>
              <a:t>Priority tables to acquire at custom geographies determined via prioritization exercise</a:t>
            </a:r>
          </a:p>
          <a:p>
            <a:pPr marL="342900" indent="-342900">
              <a:buFont typeface="Arial"/>
              <a:buChar char="•"/>
            </a:pPr>
            <a:endParaRPr lang="en-CA" sz="2400" dirty="0">
              <a:latin typeface="Avenir Next LT Pro Light"/>
            </a:endParaRPr>
          </a:p>
          <a:p>
            <a:r>
              <a:rPr lang="en-CA" sz="2800" dirty="0">
                <a:solidFill>
                  <a:srgbClr val="EC6851"/>
                </a:solidFill>
                <a:latin typeface="Avenir Next LT Pro Demi"/>
              </a:rPr>
              <a:t>Geocoding process</a:t>
            </a:r>
          </a:p>
          <a:p>
            <a:pPr marL="342900" indent="-342900">
              <a:buFont typeface="Arial"/>
              <a:buChar char="•"/>
            </a:pPr>
            <a:r>
              <a:rPr lang="en-CA" sz="2400" dirty="0">
                <a:latin typeface="Avenir Next LT Pro Light"/>
              </a:rPr>
              <a:t>Standard geographies release date: November 17th  </a:t>
            </a:r>
          </a:p>
          <a:p>
            <a:pPr marL="342900" indent="-342900">
              <a:buFont typeface="Arial"/>
              <a:buChar char="•"/>
            </a:pPr>
            <a:r>
              <a:rPr lang="en-CA" sz="2400" i="1" dirty="0">
                <a:latin typeface="Avenir Next LT Pro Light"/>
              </a:rPr>
              <a:t>Reminder</a:t>
            </a:r>
            <a:r>
              <a:rPr lang="en-CA" sz="2400" dirty="0">
                <a:latin typeface="Avenir Next LT Pro Light"/>
              </a:rPr>
              <a:t>: send in custom geography files &amp; metadata </a:t>
            </a:r>
          </a:p>
          <a:p>
            <a:endParaRPr lang="en-CA" sz="2400" dirty="0">
              <a:latin typeface="Avenir Next LT Pro Light"/>
            </a:endParaRPr>
          </a:p>
          <a:p>
            <a:endParaRPr lang="en-CA" sz="2400" dirty="0">
              <a:latin typeface="Avenir Next LT Pro Light" panose="020B0304020202020204" pitchFamily="34" charset="0"/>
            </a:endParaRPr>
          </a:p>
        </p:txBody>
      </p:sp>
    </p:spTree>
    <p:extLst>
      <p:ext uri="{BB962C8B-B14F-4D97-AF65-F5344CB8AC3E}">
        <p14:creationId xmlns:p14="http://schemas.microsoft.com/office/powerpoint/2010/main" val="46350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97187"/>
            <a:ext cx="9621552"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chemeClr val="bg1"/>
                </a:solidFill>
                <a:latin typeface="Avenir Next LT Pro Demi"/>
              </a:rPr>
              <a:t>Actions Arising from Leads' meeting</a:t>
            </a:r>
            <a:endParaRPr lang="en-US" dirty="0">
              <a:solidFill>
                <a:schemeClr val="bg1"/>
              </a:solidFill>
            </a:endParaRPr>
          </a:p>
        </p:txBody>
      </p:sp>
      <p:sp>
        <p:nvSpPr>
          <p:cNvPr id="9" name="TextBox 8">
            <a:extLst>
              <a:ext uri="{FF2B5EF4-FFF2-40B4-BE49-F238E27FC236}">
                <a16:creationId xmlns:a16="http://schemas.microsoft.com/office/drawing/2014/main" id="{CCA32820-B3CC-4C68-9D36-18A5FCB24B70}"/>
              </a:ext>
            </a:extLst>
          </p:cNvPr>
          <p:cNvSpPr txBox="1"/>
          <p:nvPr/>
        </p:nvSpPr>
        <p:spPr>
          <a:xfrm>
            <a:off x="310033" y="1781377"/>
            <a:ext cx="10842353" cy="4524315"/>
          </a:xfrm>
          <a:prstGeom prst="rect">
            <a:avLst/>
          </a:prstGeom>
          <a:noFill/>
        </p:spPr>
        <p:txBody>
          <a:bodyPr wrap="square" lIns="91440" tIns="45720" rIns="91440" bIns="45720" anchor="t">
            <a:spAutoFit/>
          </a:bodyPr>
          <a:lstStyle/>
          <a:p>
            <a:pPr marL="342900" indent="-342900">
              <a:buFont typeface="Arial"/>
              <a:buChar char="•"/>
            </a:pPr>
            <a:r>
              <a:rPr lang="en-US" sz="2400" dirty="0">
                <a:solidFill>
                  <a:srgbClr val="201F1E"/>
                </a:solidFill>
                <a:latin typeface="Avenir Next LT Pro Light" panose="020B0304020202020204" pitchFamily="34" charset="0"/>
              </a:rPr>
              <a:t>GIS products</a:t>
            </a:r>
            <a:endParaRPr lang="en-US" sz="2400" dirty="0">
              <a:solidFill>
                <a:srgbClr val="201F1E"/>
              </a:solidFill>
              <a:effectLst/>
              <a:latin typeface="Avenir Next LT Pro Light" panose="020B0304020202020204" pitchFamily="34" charset="0"/>
            </a:endParaRPr>
          </a:p>
          <a:p>
            <a:pPr marL="342900" indent="-342900">
              <a:buFont typeface="Arial"/>
              <a:buChar char="•"/>
            </a:pPr>
            <a:r>
              <a:rPr lang="en-US" sz="2400" dirty="0">
                <a:solidFill>
                  <a:srgbClr val="201F1E"/>
                </a:solidFill>
                <a:latin typeface="Avenir Next LT Pro Light" panose="020B0304020202020204" pitchFamily="34" charset="0"/>
              </a:rPr>
              <a:t>Housing stock data</a:t>
            </a:r>
          </a:p>
          <a:p>
            <a:pPr marL="342900" indent="-342900">
              <a:buFont typeface="Arial"/>
              <a:buChar char="•"/>
            </a:pPr>
            <a:r>
              <a:rPr lang="en-US" sz="2400" dirty="0">
                <a:solidFill>
                  <a:srgbClr val="201F1E"/>
                </a:solidFill>
                <a:latin typeface="Avenir Next LT Pro Light" panose="020B0304020202020204" pitchFamily="34" charset="0"/>
              </a:rPr>
              <a:t>Disaggregated equity data</a:t>
            </a:r>
          </a:p>
          <a:p>
            <a:pPr marL="342900" indent="-342900">
              <a:buFont typeface="Arial"/>
              <a:buChar char="•"/>
            </a:pPr>
            <a:r>
              <a:rPr lang="en-US" sz="2400" dirty="0">
                <a:solidFill>
                  <a:srgbClr val="201F1E"/>
                </a:solidFill>
                <a:latin typeface="Avenir Next LT Pro Light" panose="020B0304020202020204" pitchFamily="34" charset="0"/>
              </a:rPr>
              <a:t>Intercensal population estimates</a:t>
            </a:r>
          </a:p>
          <a:p>
            <a:pPr marL="342900" indent="-342900">
              <a:buFont typeface="Arial"/>
              <a:buChar char="•"/>
            </a:pPr>
            <a:r>
              <a:rPr lang="en-US" sz="2400" dirty="0">
                <a:solidFill>
                  <a:srgbClr val="201F1E"/>
                </a:solidFill>
                <a:latin typeface="Avenir Next LT Pro Light" panose="020B0304020202020204" pitchFamily="34" charset="0"/>
              </a:rPr>
              <a:t>Health data</a:t>
            </a:r>
          </a:p>
          <a:p>
            <a:pPr marL="342900" indent="-342900">
              <a:buFont typeface="Arial"/>
              <a:buChar char="•"/>
            </a:pPr>
            <a:r>
              <a:rPr lang="en-US" sz="2400" dirty="0">
                <a:solidFill>
                  <a:srgbClr val="201F1E"/>
                </a:solidFill>
                <a:latin typeface="Avenir Next LT Pro Light" panose="020B0304020202020204" pitchFamily="34" charset="0"/>
              </a:rPr>
              <a:t>Immigration data</a:t>
            </a:r>
          </a:p>
          <a:p>
            <a:pPr marL="342900" indent="-342900">
              <a:buFont typeface="Arial"/>
              <a:buChar char="•"/>
            </a:pPr>
            <a:r>
              <a:rPr lang="en-US" sz="2400" dirty="0">
                <a:solidFill>
                  <a:srgbClr val="201F1E"/>
                </a:solidFill>
                <a:latin typeface="Avenir Next LT Pro Light" panose="020B0304020202020204" pitchFamily="34" charset="0"/>
              </a:rPr>
              <a:t>Rural data</a:t>
            </a:r>
          </a:p>
          <a:p>
            <a:pPr marL="342900" indent="-342900">
              <a:buFont typeface="Arial"/>
              <a:buChar char="•"/>
            </a:pPr>
            <a:r>
              <a:rPr lang="en-US" sz="2400" dirty="0">
                <a:solidFill>
                  <a:srgbClr val="201F1E"/>
                </a:solidFill>
                <a:latin typeface="Avenir Next LT Pro Light" panose="020B0304020202020204" pitchFamily="34" charset="0"/>
              </a:rPr>
              <a:t>Labour Force data</a:t>
            </a:r>
          </a:p>
          <a:p>
            <a:pPr marL="342900" indent="-342900">
              <a:buFont typeface="Arial"/>
              <a:buChar char="•"/>
            </a:pPr>
            <a:r>
              <a:rPr lang="en-US" sz="2400" dirty="0" err="1">
                <a:solidFill>
                  <a:srgbClr val="201F1E"/>
                </a:solidFill>
                <a:latin typeface="Avenir Next LT Pro Light" panose="020B0304020202020204" pitchFamily="34" charset="0"/>
              </a:rPr>
              <a:t>Taxfiler</a:t>
            </a:r>
            <a:r>
              <a:rPr lang="en-US" sz="2400" dirty="0">
                <a:solidFill>
                  <a:srgbClr val="201F1E"/>
                </a:solidFill>
                <a:latin typeface="Avenir Next LT Pro Light" panose="020B0304020202020204" pitchFamily="34" charset="0"/>
              </a:rPr>
              <a:t> data</a:t>
            </a:r>
          </a:p>
          <a:p>
            <a:pPr marL="342900" indent="-342900">
              <a:buFont typeface="Arial"/>
              <a:buChar char="•"/>
            </a:pPr>
            <a:r>
              <a:rPr lang="en-US" sz="2400" dirty="0">
                <a:solidFill>
                  <a:srgbClr val="201F1E"/>
                </a:solidFill>
                <a:latin typeface="Avenir Next LT Pro Light" panose="020B0304020202020204" pitchFamily="34" charset="0"/>
              </a:rPr>
              <a:t>Data visualization</a:t>
            </a:r>
          </a:p>
          <a:p>
            <a:pPr marL="342900" indent="-342900">
              <a:buFont typeface="Arial"/>
              <a:buChar char="•"/>
            </a:pPr>
            <a:r>
              <a:rPr lang="en-US" sz="2400" dirty="0">
                <a:solidFill>
                  <a:srgbClr val="201F1E"/>
                </a:solidFill>
                <a:latin typeface="Avenir Next LT Pro Light" panose="020B0304020202020204" pitchFamily="34" charset="0"/>
              </a:rPr>
              <a:t>Community Snapshots</a:t>
            </a:r>
          </a:p>
          <a:p>
            <a:pPr marL="342900" indent="-342900">
              <a:buFont typeface="Arial"/>
              <a:buChar char="•"/>
            </a:pPr>
            <a:r>
              <a:rPr lang="en-US" sz="2400" dirty="0">
                <a:solidFill>
                  <a:srgbClr val="201F1E"/>
                </a:solidFill>
                <a:latin typeface="Avenir Next LT Pro Light" panose="020B0304020202020204" pitchFamily="34" charset="0"/>
              </a:rPr>
              <a:t>Program administration</a:t>
            </a:r>
          </a:p>
        </p:txBody>
      </p:sp>
      <p:pic>
        <p:nvPicPr>
          <p:cNvPr id="3" name="Picture 5" descr="Graphical user interface, website&#10;&#10;Description automatically generated">
            <a:extLst>
              <a:ext uri="{FF2B5EF4-FFF2-40B4-BE49-F238E27FC236}">
                <a16:creationId xmlns:a16="http://schemas.microsoft.com/office/drawing/2014/main" id="{35927D4E-5B84-4E68-807C-D5D0A24FF5F1}"/>
              </a:ext>
            </a:extLst>
          </p:cNvPr>
          <p:cNvPicPr>
            <a:picLocks noChangeAspect="1"/>
          </p:cNvPicPr>
          <p:nvPr/>
        </p:nvPicPr>
        <p:blipFill>
          <a:blip r:embed="rId3"/>
          <a:stretch>
            <a:fillRect/>
          </a:stretch>
        </p:blipFill>
        <p:spPr>
          <a:xfrm>
            <a:off x="5658928" y="2255544"/>
            <a:ext cx="5762444" cy="3310193"/>
          </a:xfrm>
          <a:prstGeom prst="rect">
            <a:avLst/>
          </a:prstGeom>
        </p:spPr>
      </p:pic>
    </p:spTree>
    <p:extLst>
      <p:ext uri="{BB962C8B-B14F-4D97-AF65-F5344CB8AC3E}">
        <p14:creationId xmlns:p14="http://schemas.microsoft.com/office/powerpoint/2010/main" val="47072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97187"/>
            <a:ext cx="8888307"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Solutions Lab</a:t>
            </a:r>
          </a:p>
        </p:txBody>
      </p:sp>
      <p:sp>
        <p:nvSpPr>
          <p:cNvPr id="2" name="TextBox 1">
            <a:extLst>
              <a:ext uri="{FF2B5EF4-FFF2-40B4-BE49-F238E27FC236}">
                <a16:creationId xmlns:a16="http://schemas.microsoft.com/office/drawing/2014/main" id="{AC9FBBFB-65FF-4C77-A6BA-9DDA8229A408}"/>
              </a:ext>
            </a:extLst>
          </p:cNvPr>
          <p:cNvSpPr txBox="1"/>
          <p:nvPr/>
        </p:nvSpPr>
        <p:spPr>
          <a:xfrm>
            <a:off x="162559" y="1581544"/>
            <a:ext cx="11846561" cy="461665"/>
          </a:xfrm>
          <a:prstGeom prst="rect">
            <a:avLst/>
          </a:prstGeom>
          <a:noFill/>
        </p:spPr>
        <p:txBody>
          <a:bodyPr wrap="square" rtlCol="0">
            <a:spAutoFit/>
          </a:bodyPr>
          <a:lstStyle/>
          <a:p>
            <a:r>
              <a:rPr lang="en-CA" sz="2400">
                <a:solidFill>
                  <a:srgbClr val="003D68"/>
                </a:solidFill>
                <a:latin typeface="Avenir Next LT Pro Demi" panose="020B0704020202020204" pitchFamily="34" charset="0"/>
              </a:rPr>
              <a:t>Prototype Development: Community Decision Support Tool for Housing Issues</a:t>
            </a:r>
          </a:p>
        </p:txBody>
      </p:sp>
      <p:sp>
        <p:nvSpPr>
          <p:cNvPr id="9" name="TextBox 8">
            <a:extLst>
              <a:ext uri="{FF2B5EF4-FFF2-40B4-BE49-F238E27FC236}">
                <a16:creationId xmlns:a16="http://schemas.microsoft.com/office/drawing/2014/main" id="{CCA32820-B3CC-4C68-9D36-18A5FCB24B70}"/>
              </a:ext>
            </a:extLst>
          </p:cNvPr>
          <p:cNvSpPr txBox="1"/>
          <p:nvPr/>
        </p:nvSpPr>
        <p:spPr>
          <a:xfrm>
            <a:off x="310033" y="2586509"/>
            <a:ext cx="6284731" cy="2369880"/>
          </a:xfrm>
          <a:prstGeom prst="rect">
            <a:avLst/>
          </a:prstGeom>
          <a:noFill/>
        </p:spPr>
        <p:txBody>
          <a:bodyPr wrap="square">
            <a:spAutoFit/>
          </a:bodyPr>
          <a:lstStyle/>
          <a:p>
            <a:pPr marL="0" indent="0">
              <a:buNone/>
            </a:pPr>
            <a:r>
              <a:rPr lang="en-US" sz="2800" b="0">
                <a:solidFill>
                  <a:srgbClr val="201F1E"/>
                </a:solidFill>
                <a:effectLst/>
                <a:latin typeface="Avenir Next LT Pro Demi" panose="020B0704020202020204" pitchFamily="34" charset="0"/>
              </a:rPr>
              <a:t>Project Goal</a:t>
            </a:r>
          </a:p>
          <a:p>
            <a:pPr marL="0" indent="0">
              <a:buNone/>
            </a:pPr>
            <a:r>
              <a:rPr lang="en-US" sz="2400" b="0" i="1">
                <a:solidFill>
                  <a:srgbClr val="201F1E"/>
                </a:solidFill>
                <a:effectLst/>
                <a:latin typeface="Avenir Next LT Pro Light" panose="020B0304020202020204" pitchFamily="34" charset="0"/>
              </a:rPr>
              <a:t>Offer credible and accessible data sources for local housing practitioners located anywhere in Canada to serve as one input to strengthen evidence-based housing-related decisions.</a:t>
            </a:r>
            <a:endParaRPr lang="en-CA" sz="2400" i="1">
              <a:latin typeface="Avenir Next LT Pro Light" panose="020B0304020202020204" pitchFamily="34" charset="0"/>
            </a:endParaRPr>
          </a:p>
        </p:txBody>
      </p:sp>
      <p:pic>
        <p:nvPicPr>
          <p:cNvPr id="10" name="Picture 9">
            <a:extLst>
              <a:ext uri="{FF2B5EF4-FFF2-40B4-BE49-F238E27FC236}">
                <a16:creationId xmlns:a16="http://schemas.microsoft.com/office/drawing/2014/main" id="{F35FB006-3DAC-43D7-833F-C7BBEE222DA7}"/>
              </a:ext>
            </a:extLst>
          </p:cNvPr>
          <p:cNvPicPr>
            <a:picLocks noChangeAspect="1"/>
          </p:cNvPicPr>
          <p:nvPr/>
        </p:nvPicPr>
        <p:blipFill rotWithShape="1">
          <a:blip r:embed="rId3"/>
          <a:srcRect l="-21231" t="-3699" r="-14346" b="-14839"/>
          <a:stretch/>
        </p:blipFill>
        <p:spPr>
          <a:xfrm>
            <a:off x="6975765" y="2148766"/>
            <a:ext cx="5033356" cy="4411513"/>
          </a:xfrm>
          <a:prstGeom prst="rect">
            <a:avLst/>
          </a:prstGeom>
        </p:spPr>
      </p:pic>
      <p:sp>
        <p:nvSpPr>
          <p:cNvPr id="11" name="TextBox 10">
            <a:extLst>
              <a:ext uri="{FF2B5EF4-FFF2-40B4-BE49-F238E27FC236}">
                <a16:creationId xmlns:a16="http://schemas.microsoft.com/office/drawing/2014/main" id="{FF0F27C6-7260-46E0-B03B-F92683DC3689}"/>
              </a:ext>
            </a:extLst>
          </p:cNvPr>
          <p:cNvSpPr txBox="1"/>
          <p:nvPr/>
        </p:nvSpPr>
        <p:spPr>
          <a:xfrm>
            <a:off x="0" y="6555718"/>
            <a:ext cx="11520886" cy="261610"/>
          </a:xfrm>
          <a:prstGeom prst="rect">
            <a:avLst/>
          </a:prstGeom>
          <a:noFill/>
        </p:spPr>
        <p:txBody>
          <a:bodyPr wrap="square">
            <a:spAutoFit/>
          </a:bodyPr>
          <a:lstStyle/>
          <a:p>
            <a:r>
              <a:rPr lang="en-CA" sz="1050">
                <a:latin typeface="Avenir Next LT Pro Light" panose="020B0304020202020204" pitchFamily="34" charset="0"/>
              </a:rPr>
              <a:t>Source: https://www.cmhc-schl.gc.ca/en/blog/2019-housing-observer/wheelhouse-new-way-looking-housing-needs</a:t>
            </a:r>
          </a:p>
        </p:txBody>
      </p:sp>
    </p:spTree>
    <p:extLst>
      <p:ext uri="{BB962C8B-B14F-4D97-AF65-F5344CB8AC3E}">
        <p14:creationId xmlns:p14="http://schemas.microsoft.com/office/powerpoint/2010/main" val="267100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97187"/>
            <a:ext cx="8888307"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a:rPr>
              <a:t>Solutions Lab Project Timeline</a:t>
            </a:r>
            <a:endParaRPr lang="en-CA">
              <a:solidFill>
                <a:schemeClr val="bg1"/>
              </a:solidFill>
              <a:latin typeface="Avenir Next LT Pro Demi" panose="020B0704020202020204" pitchFamily="34" charset="0"/>
            </a:endParaRPr>
          </a:p>
        </p:txBody>
      </p:sp>
      <p:graphicFrame>
        <p:nvGraphicFramePr>
          <p:cNvPr id="7" name="Content Placeholder 2">
            <a:extLst>
              <a:ext uri="{FF2B5EF4-FFF2-40B4-BE49-F238E27FC236}">
                <a16:creationId xmlns:a16="http://schemas.microsoft.com/office/drawing/2014/main" id="{2E979AEB-4103-4313-B11E-68BE0DE8757A}"/>
              </a:ext>
            </a:extLst>
          </p:cNvPr>
          <p:cNvGraphicFramePr>
            <a:graphicFrameLocks/>
          </p:cNvGraphicFramePr>
          <p:nvPr>
            <p:extLst>
              <p:ext uri="{D42A27DB-BD31-4B8C-83A1-F6EECF244321}">
                <p14:modId xmlns:p14="http://schemas.microsoft.com/office/powerpoint/2010/main" val="572002284"/>
              </p:ext>
            </p:extLst>
          </p:nvPr>
        </p:nvGraphicFramePr>
        <p:xfrm>
          <a:off x="345137" y="1648391"/>
          <a:ext cx="11387995" cy="4454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87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97187"/>
            <a:ext cx="8888307"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a:rPr>
              <a:t>Solutions Lab Prototype</a:t>
            </a:r>
            <a:endParaRPr lang="en-CA">
              <a:solidFill>
                <a:schemeClr val="bg1"/>
              </a:solidFill>
              <a:latin typeface="Avenir Next LT Pro Demi" panose="020B0704020202020204" pitchFamily="34" charset="0"/>
            </a:endParaRPr>
          </a:p>
        </p:txBody>
      </p:sp>
      <p:pic>
        <p:nvPicPr>
          <p:cNvPr id="11" name="Content Placeholder 4">
            <a:extLst>
              <a:ext uri="{FF2B5EF4-FFF2-40B4-BE49-F238E27FC236}">
                <a16:creationId xmlns:a16="http://schemas.microsoft.com/office/drawing/2014/main" id="{AE7933F1-656B-4C78-89E9-CB03746710C0}"/>
              </a:ext>
            </a:extLst>
          </p:cNvPr>
          <p:cNvPicPr>
            <a:picLocks noGrp="1" noChangeAspect="1"/>
          </p:cNvPicPr>
          <p:nvPr>
            <p:ph idx="1"/>
          </p:nvPr>
        </p:nvPicPr>
        <p:blipFill>
          <a:blip r:embed="rId3"/>
          <a:stretch>
            <a:fillRect/>
          </a:stretch>
        </p:blipFill>
        <p:spPr>
          <a:xfrm>
            <a:off x="7692307" y="2278643"/>
            <a:ext cx="3136911" cy="4098897"/>
          </a:xfrm>
          <a:ln>
            <a:solidFill>
              <a:schemeClr val="tx1"/>
            </a:solidFill>
          </a:ln>
        </p:spPr>
      </p:pic>
      <p:pic>
        <p:nvPicPr>
          <p:cNvPr id="12" name="Picture 11">
            <a:extLst>
              <a:ext uri="{FF2B5EF4-FFF2-40B4-BE49-F238E27FC236}">
                <a16:creationId xmlns:a16="http://schemas.microsoft.com/office/drawing/2014/main" id="{3CA2CDA1-78F8-4B5C-9565-298CE1E41699}"/>
              </a:ext>
            </a:extLst>
          </p:cNvPr>
          <p:cNvPicPr>
            <a:picLocks noChangeAspect="1"/>
          </p:cNvPicPr>
          <p:nvPr/>
        </p:nvPicPr>
        <p:blipFill>
          <a:blip r:embed="rId4"/>
          <a:stretch>
            <a:fillRect/>
          </a:stretch>
        </p:blipFill>
        <p:spPr>
          <a:xfrm>
            <a:off x="895509" y="2278643"/>
            <a:ext cx="5611092" cy="3999120"/>
          </a:xfrm>
          <a:prstGeom prst="rect">
            <a:avLst/>
          </a:prstGeom>
          <a:ln>
            <a:solidFill>
              <a:schemeClr val="tx1"/>
            </a:solidFill>
          </a:ln>
        </p:spPr>
      </p:pic>
      <p:sp>
        <p:nvSpPr>
          <p:cNvPr id="16" name="TextBox 15">
            <a:extLst>
              <a:ext uri="{FF2B5EF4-FFF2-40B4-BE49-F238E27FC236}">
                <a16:creationId xmlns:a16="http://schemas.microsoft.com/office/drawing/2014/main" id="{61B87CE1-1A9E-4BEC-B05F-7AA867A4E9E5}"/>
              </a:ext>
            </a:extLst>
          </p:cNvPr>
          <p:cNvSpPr txBox="1"/>
          <p:nvPr/>
        </p:nvSpPr>
        <p:spPr>
          <a:xfrm>
            <a:off x="502749" y="1706618"/>
            <a:ext cx="5228591" cy="461665"/>
          </a:xfrm>
          <a:prstGeom prst="rect">
            <a:avLst/>
          </a:prstGeom>
          <a:noFill/>
        </p:spPr>
        <p:txBody>
          <a:bodyPr wrap="square" lIns="91440" tIns="45720" rIns="91440" bIns="45720" anchor="t">
            <a:spAutoFit/>
          </a:bodyPr>
          <a:lstStyle/>
          <a:p>
            <a:r>
              <a:rPr lang="en-CA" sz="2400" dirty="0">
                <a:solidFill>
                  <a:srgbClr val="EC6851"/>
                </a:solidFill>
                <a:latin typeface="Avenir Next LT Pro Demi"/>
              </a:rPr>
              <a:t>Dashboard-style for Analysts</a:t>
            </a:r>
            <a:endParaRPr lang="en-CA" sz="2400" b="0" dirty="0">
              <a:solidFill>
                <a:srgbClr val="EC6851"/>
              </a:solidFill>
              <a:latin typeface="Avenir Next LT Pro Demi" panose="020B0704020202020204" pitchFamily="34" charset="0"/>
            </a:endParaRPr>
          </a:p>
        </p:txBody>
      </p:sp>
      <p:sp>
        <p:nvSpPr>
          <p:cNvPr id="17" name="TextBox 16">
            <a:extLst>
              <a:ext uri="{FF2B5EF4-FFF2-40B4-BE49-F238E27FC236}">
                <a16:creationId xmlns:a16="http://schemas.microsoft.com/office/drawing/2014/main" id="{5A98624C-2A34-4EF8-BF61-9FC416054F7C}"/>
              </a:ext>
            </a:extLst>
          </p:cNvPr>
          <p:cNvSpPr txBox="1"/>
          <p:nvPr/>
        </p:nvSpPr>
        <p:spPr>
          <a:xfrm>
            <a:off x="7408290" y="1684074"/>
            <a:ext cx="4273247" cy="461665"/>
          </a:xfrm>
          <a:prstGeom prst="rect">
            <a:avLst/>
          </a:prstGeom>
          <a:noFill/>
        </p:spPr>
        <p:txBody>
          <a:bodyPr wrap="square" lIns="91440" tIns="45720" rIns="91440" bIns="45720" anchor="t">
            <a:spAutoFit/>
          </a:bodyPr>
          <a:lstStyle/>
          <a:p>
            <a:r>
              <a:rPr lang="en-CA" sz="2400" dirty="0">
                <a:solidFill>
                  <a:srgbClr val="EC6851"/>
                </a:solidFill>
                <a:latin typeface="Avenir Next LT Pro Demi"/>
              </a:rPr>
              <a:t>Infographic-style Storyboard</a:t>
            </a:r>
            <a:endParaRPr lang="en-CA" sz="2400" b="0" dirty="0">
              <a:solidFill>
                <a:srgbClr val="EC6851"/>
              </a:solidFill>
              <a:latin typeface="Avenir Next LT Pro Demi" panose="020B0704020202020204" pitchFamily="34" charset="0"/>
            </a:endParaRPr>
          </a:p>
        </p:txBody>
      </p:sp>
    </p:spTree>
    <p:extLst>
      <p:ext uri="{BB962C8B-B14F-4D97-AF65-F5344CB8AC3E}">
        <p14:creationId xmlns:p14="http://schemas.microsoft.com/office/powerpoint/2010/main" val="407474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97187"/>
            <a:ext cx="8888307"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Partnerships</a:t>
            </a:r>
          </a:p>
        </p:txBody>
      </p:sp>
      <p:sp>
        <p:nvSpPr>
          <p:cNvPr id="6" name="TextBox 5">
            <a:extLst>
              <a:ext uri="{FF2B5EF4-FFF2-40B4-BE49-F238E27FC236}">
                <a16:creationId xmlns:a16="http://schemas.microsoft.com/office/drawing/2014/main" id="{7532E9E7-1B69-496D-8305-B1640DEFF2C3}"/>
              </a:ext>
            </a:extLst>
          </p:cNvPr>
          <p:cNvSpPr txBox="1"/>
          <p:nvPr/>
        </p:nvSpPr>
        <p:spPr>
          <a:xfrm>
            <a:off x="482441" y="1411348"/>
            <a:ext cx="10985724" cy="4154984"/>
          </a:xfrm>
          <a:prstGeom prst="rect">
            <a:avLst/>
          </a:prstGeom>
          <a:noFill/>
        </p:spPr>
        <p:txBody>
          <a:bodyPr wrap="square" lIns="91440" tIns="45720" rIns="91440" bIns="45720" anchor="t">
            <a:spAutoFit/>
          </a:bodyPr>
          <a:lstStyle/>
          <a:p>
            <a:pPr marL="0" indent="0">
              <a:buNone/>
            </a:pPr>
            <a:r>
              <a:rPr lang="en-US" sz="2400">
                <a:solidFill>
                  <a:srgbClr val="201F1E"/>
                </a:solidFill>
                <a:latin typeface="Avenir Next LT Pro Light"/>
              </a:rPr>
              <a:t>Partnership with Local Immigration Partnerships National Secretariat (Jasper, AB)</a:t>
            </a:r>
          </a:p>
          <a:p>
            <a:pPr marL="0" indent="0">
              <a:buNone/>
            </a:pPr>
            <a:endParaRPr lang="en-US" sz="2400" i="1">
              <a:solidFill>
                <a:srgbClr val="201F1E"/>
              </a:solidFill>
              <a:latin typeface="Avenir Next LT Pro Light" panose="020B0304020202020204" pitchFamily="34" charset="0"/>
            </a:endParaRPr>
          </a:p>
          <a:p>
            <a:r>
              <a:rPr lang="en-US" sz="2400">
                <a:solidFill>
                  <a:srgbClr val="201F1E"/>
                </a:solidFill>
                <a:latin typeface="Avenir Next LT Pro Light"/>
              </a:rPr>
              <a:t>Evolving relationship with Statistics Canada (from customer to partner) </a:t>
            </a:r>
            <a:endParaRPr lang="en-US" sz="2400">
              <a:solidFill>
                <a:srgbClr val="201F1E"/>
              </a:solidFill>
              <a:latin typeface="Avenir Next LT Pro Light" panose="020B0304020202020204" pitchFamily="34" charset="0"/>
            </a:endParaRPr>
          </a:p>
          <a:p>
            <a:pPr marL="0" indent="0">
              <a:buNone/>
            </a:pPr>
            <a:endParaRPr lang="en-US" sz="2400">
              <a:solidFill>
                <a:srgbClr val="201F1E"/>
              </a:solidFill>
              <a:latin typeface="Avenir Next LT Pro Light" panose="020B0304020202020204" pitchFamily="34" charset="0"/>
            </a:endParaRPr>
          </a:p>
          <a:p>
            <a:pPr marL="0" indent="0">
              <a:buNone/>
            </a:pPr>
            <a:r>
              <a:rPr lang="en-US" sz="2400">
                <a:solidFill>
                  <a:srgbClr val="201F1E"/>
                </a:solidFill>
                <a:latin typeface="Avenir Next LT Pro Light" panose="020B0304020202020204" pitchFamily="34" charset="0"/>
              </a:rPr>
              <a:t>Data swapping agreement with CMHC</a:t>
            </a:r>
          </a:p>
          <a:p>
            <a:pPr marL="0" indent="0">
              <a:buNone/>
            </a:pPr>
            <a:endParaRPr lang="en-US" sz="2400">
              <a:solidFill>
                <a:srgbClr val="201F1E"/>
              </a:solidFill>
              <a:latin typeface="Avenir Next LT Pro Light" panose="020B0304020202020204" pitchFamily="34" charset="0"/>
            </a:endParaRPr>
          </a:p>
          <a:p>
            <a:r>
              <a:rPr lang="en-US" sz="2400" b="0">
                <a:solidFill>
                  <a:srgbClr val="201F1E"/>
                </a:solidFill>
                <a:effectLst/>
                <a:latin typeface="Avenir Next LT Pro Light" panose="020B0304020202020204" pitchFamily="34" charset="0"/>
              </a:rPr>
              <a:t>Emerging partnership with Canadian Alliance to End Homelessness (CAEH) </a:t>
            </a:r>
          </a:p>
          <a:p>
            <a:pPr marL="0" indent="0">
              <a:buNone/>
            </a:pPr>
            <a:endParaRPr lang="en-US" sz="2400">
              <a:solidFill>
                <a:srgbClr val="201F1E"/>
              </a:solidFill>
              <a:latin typeface="Avenir Next LT Pro Light" panose="020B0304020202020204" pitchFamily="34" charset="0"/>
            </a:endParaRPr>
          </a:p>
          <a:p>
            <a:pPr marL="0" indent="0">
              <a:buNone/>
            </a:pPr>
            <a:r>
              <a:rPr lang="en-US" sz="2400">
                <a:solidFill>
                  <a:srgbClr val="201F1E"/>
                </a:solidFill>
                <a:latin typeface="Avenir Next LT Pro Light" panose="020B0304020202020204" pitchFamily="34" charset="0"/>
              </a:rPr>
              <a:t>Emerging partnership with Centre for Rural Economic Development (CENRED)</a:t>
            </a:r>
            <a:endParaRPr lang="en-CA" sz="2400">
              <a:latin typeface="Avenir Next LT Pro Light" panose="020B0304020202020204" pitchFamily="34" charset="0"/>
            </a:endParaRPr>
          </a:p>
        </p:txBody>
      </p:sp>
      <p:pic>
        <p:nvPicPr>
          <p:cNvPr id="7" name="Picture 6" descr="A close up of a logo&#10;&#10;Description generated with very high confidence">
            <a:extLst>
              <a:ext uri="{FF2B5EF4-FFF2-40B4-BE49-F238E27FC236}">
                <a16:creationId xmlns:a16="http://schemas.microsoft.com/office/drawing/2014/main" id="{B43CB55C-1163-4113-ADEB-9C4746402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8" name="Picture 7">
            <a:extLst>
              <a:ext uri="{FF2B5EF4-FFF2-40B4-BE49-F238E27FC236}">
                <a16:creationId xmlns:a16="http://schemas.microsoft.com/office/drawing/2014/main" id="{6D6A24AB-80CA-4AA6-89D6-1AFD45393C8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064" y="5672970"/>
            <a:ext cx="2755010" cy="820630"/>
          </a:xfrm>
          <a:prstGeom prst="rect">
            <a:avLst/>
          </a:prstGeom>
          <a:noFill/>
          <a:ln>
            <a:noFill/>
          </a:ln>
        </p:spPr>
      </p:pic>
    </p:spTree>
    <p:extLst>
      <p:ext uri="{BB962C8B-B14F-4D97-AF65-F5344CB8AC3E}">
        <p14:creationId xmlns:p14="http://schemas.microsoft.com/office/powerpoint/2010/main" val="181452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1BCAC-5EBC-49BE-90CE-08EA4F1069BF}"/>
              </a:ext>
            </a:extLst>
          </p:cNvPr>
          <p:cNvPicPr>
            <a:picLocks noChangeAspect="1"/>
          </p:cNvPicPr>
          <p:nvPr/>
        </p:nvPicPr>
        <p:blipFill>
          <a:blip r:embed="rId3"/>
          <a:stretch>
            <a:fillRect/>
          </a:stretch>
        </p:blipFill>
        <p:spPr>
          <a:xfrm>
            <a:off x="5282353" y="1836402"/>
            <a:ext cx="5827991" cy="3657591"/>
          </a:xfrm>
          <a:prstGeom prst="rect">
            <a:avLst/>
          </a:prstGeom>
          <a:ln>
            <a:solidFill>
              <a:srgbClr val="003D68"/>
            </a:solidFill>
          </a:ln>
        </p:spPr>
      </p:pic>
      <p:sp>
        <p:nvSpPr>
          <p:cNvPr id="4" name="Rectangle 3">
            <a:extLst>
              <a:ext uri="{FF2B5EF4-FFF2-40B4-BE49-F238E27FC236}">
                <a16:creationId xmlns:a16="http://schemas.microsoft.com/office/drawing/2014/main" id="{42709210-C13E-4AD4-9483-45222E7505CD}"/>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60C37229-A9C3-4CE7-AD4B-09F9B5BE1669}"/>
              </a:ext>
            </a:extLst>
          </p:cNvPr>
          <p:cNvSpPr txBox="1">
            <a:spLocks/>
          </p:cNvSpPr>
          <p:nvPr/>
        </p:nvSpPr>
        <p:spPr>
          <a:xfrm>
            <a:off x="838200" y="397187"/>
            <a:ext cx="8888307"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Partnerships: New possibilities</a:t>
            </a:r>
          </a:p>
        </p:txBody>
      </p:sp>
      <p:pic>
        <p:nvPicPr>
          <p:cNvPr id="6" name="Picture 5" descr="A close up of a logo&#10;&#10;Description generated with very high confidence">
            <a:extLst>
              <a:ext uri="{FF2B5EF4-FFF2-40B4-BE49-F238E27FC236}">
                <a16:creationId xmlns:a16="http://schemas.microsoft.com/office/drawing/2014/main" id="{568016F7-BB25-44DB-9650-02E86323C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7" name="Picture 6">
            <a:extLst>
              <a:ext uri="{FF2B5EF4-FFF2-40B4-BE49-F238E27FC236}">
                <a16:creationId xmlns:a16="http://schemas.microsoft.com/office/drawing/2014/main" id="{E67A46B3-18E5-45C4-9998-EDDF3A5D37D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6064" y="5672970"/>
            <a:ext cx="2755010" cy="820630"/>
          </a:xfrm>
          <a:prstGeom prst="rect">
            <a:avLst/>
          </a:prstGeom>
          <a:noFill/>
          <a:ln>
            <a:noFill/>
          </a:ln>
        </p:spPr>
      </p:pic>
      <p:sp>
        <p:nvSpPr>
          <p:cNvPr id="8" name="TextBox 7">
            <a:extLst>
              <a:ext uri="{FF2B5EF4-FFF2-40B4-BE49-F238E27FC236}">
                <a16:creationId xmlns:a16="http://schemas.microsoft.com/office/drawing/2014/main" id="{2DA4B819-10D1-40C8-917D-A2367AD2604D}"/>
              </a:ext>
            </a:extLst>
          </p:cNvPr>
          <p:cNvSpPr txBox="1"/>
          <p:nvPr/>
        </p:nvSpPr>
        <p:spPr>
          <a:xfrm>
            <a:off x="482441" y="1597729"/>
            <a:ext cx="10985724" cy="830997"/>
          </a:xfrm>
          <a:prstGeom prst="rect">
            <a:avLst/>
          </a:prstGeom>
          <a:noFill/>
        </p:spPr>
        <p:txBody>
          <a:bodyPr wrap="square" lIns="91440" tIns="45720" rIns="91440" bIns="45720" anchor="t">
            <a:spAutoFit/>
          </a:bodyPr>
          <a:lstStyle/>
          <a:p>
            <a:pPr marL="0" indent="0">
              <a:buNone/>
            </a:pPr>
            <a:r>
              <a:rPr lang="en-US" sz="2800" b="0" dirty="0">
                <a:solidFill>
                  <a:srgbClr val="003D68"/>
                </a:solidFill>
                <a:effectLst/>
                <a:latin typeface="Avenir Next LT Pro Demi" panose="020B0704020202020204" pitchFamily="34" charset="0"/>
              </a:rPr>
              <a:t>National Equity Atlas </a:t>
            </a:r>
          </a:p>
          <a:p>
            <a:pPr marL="0" indent="0">
              <a:buNone/>
            </a:pPr>
            <a:endParaRPr lang="en-US" sz="2000" b="0" dirty="0">
              <a:solidFill>
                <a:srgbClr val="003D68"/>
              </a:solidFill>
              <a:effectLst/>
              <a:latin typeface="Avenir Next LT Pro Demi" panose="020B0704020202020204" pitchFamily="34" charset="0"/>
            </a:endParaRPr>
          </a:p>
        </p:txBody>
      </p:sp>
      <p:sp>
        <p:nvSpPr>
          <p:cNvPr id="10" name="TextBox 9">
            <a:extLst>
              <a:ext uri="{FF2B5EF4-FFF2-40B4-BE49-F238E27FC236}">
                <a16:creationId xmlns:a16="http://schemas.microsoft.com/office/drawing/2014/main" id="{B2F3BFA7-57F1-4173-BB73-01433E9BE175}"/>
              </a:ext>
            </a:extLst>
          </p:cNvPr>
          <p:cNvSpPr txBox="1"/>
          <p:nvPr/>
        </p:nvSpPr>
        <p:spPr>
          <a:xfrm>
            <a:off x="376844" y="2791430"/>
            <a:ext cx="3897129" cy="1569660"/>
          </a:xfrm>
          <a:prstGeom prst="rect">
            <a:avLst/>
          </a:prstGeom>
          <a:noFill/>
        </p:spPr>
        <p:txBody>
          <a:bodyPr wrap="square" rtlCol="0">
            <a:spAutoFit/>
          </a:bodyPr>
          <a:lstStyle/>
          <a:p>
            <a:pPr marL="0" indent="0">
              <a:buNone/>
            </a:pPr>
            <a:r>
              <a:rPr lang="en-US" sz="2400" b="0" dirty="0">
                <a:solidFill>
                  <a:srgbClr val="EC6851"/>
                </a:solidFill>
                <a:effectLst/>
                <a:latin typeface="Avenir Next LT Pro Demi" panose="020B0704020202020204" pitchFamily="34" charset="0"/>
              </a:rPr>
              <a:t>Is there interest in creating the Canadian equivalent of the National Equity Atlas?</a:t>
            </a:r>
            <a:endParaRPr lang="en-US" sz="2800" b="0" dirty="0">
              <a:solidFill>
                <a:srgbClr val="EC6851"/>
              </a:solidFill>
              <a:effectLst/>
              <a:latin typeface="Avenir Next LT Pro Demi" panose="020B0704020202020204" pitchFamily="34" charset="0"/>
            </a:endParaRPr>
          </a:p>
        </p:txBody>
      </p:sp>
      <p:sp>
        <p:nvSpPr>
          <p:cNvPr id="12" name="TextBox 11">
            <a:extLst>
              <a:ext uri="{FF2B5EF4-FFF2-40B4-BE49-F238E27FC236}">
                <a16:creationId xmlns:a16="http://schemas.microsoft.com/office/drawing/2014/main" id="{91B20E5F-0174-4A42-8546-786DC352B695}"/>
              </a:ext>
            </a:extLst>
          </p:cNvPr>
          <p:cNvSpPr txBox="1"/>
          <p:nvPr/>
        </p:nvSpPr>
        <p:spPr>
          <a:xfrm>
            <a:off x="5292129" y="5576875"/>
            <a:ext cx="6096000" cy="307777"/>
          </a:xfrm>
          <a:prstGeom prst="rect">
            <a:avLst/>
          </a:prstGeom>
          <a:noFill/>
        </p:spPr>
        <p:txBody>
          <a:bodyPr wrap="square">
            <a:spAutoFit/>
          </a:bodyPr>
          <a:lstStyle/>
          <a:p>
            <a:r>
              <a:rPr lang="en-CA" sz="1400" dirty="0">
                <a:latin typeface="Avenir Next LT Pro Light" panose="020B0304020202020204" pitchFamily="34" charset="0"/>
              </a:rPr>
              <a:t>https://nationalequityatlas.org/</a:t>
            </a:r>
          </a:p>
        </p:txBody>
      </p:sp>
    </p:spTree>
    <p:extLst>
      <p:ext uri="{BB962C8B-B14F-4D97-AF65-F5344CB8AC3E}">
        <p14:creationId xmlns:p14="http://schemas.microsoft.com/office/powerpoint/2010/main" val="13946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ome | Community Data Program">
            <a:extLst>
              <a:ext uri="{FF2B5EF4-FFF2-40B4-BE49-F238E27FC236}">
                <a16:creationId xmlns:a16="http://schemas.microsoft.com/office/drawing/2014/main" id="{9B1FB61A-6CB6-4A56-A926-373D1955584D}"/>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951894" y="3067847"/>
            <a:ext cx="2198698" cy="17176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115148" y="331190"/>
            <a:ext cx="11656906" cy="11068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venir Next LT Pro Demi" panose="020B0704020202020204" pitchFamily="34" charset="0"/>
              </a:rPr>
              <a:t>Update on Strategic Plan &amp; Survey Launch</a:t>
            </a:r>
          </a:p>
        </p:txBody>
      </p:sp>
      <p:sp>
        <p:nvSpPr>
          <p:cNvPr id="6" name="TextBox 5">
            <a:extLst>
              <a:ext uri="{FF2B5EF4-FFF2-40B4-BE49-F238E27FC236}">
                <a16:creationId xmlns:a16="http://schemas.microsoft.com/office/drawing/2014/main" id="{7532E9E7-1B69-496D-8305-B1640DEFF2C3}"/>
              </a:ext>
            </a:extLst>
          </p:cNvPr>
          <p:cNvSpPr txBox="1"/>
          <p:nvPr/>
        </p:nvSpPr>
        <p:spPr>
          <a:xfrm>
            <a:off x="494453" y="2376649"/>
            <a:ext cx="9469120" cy="1323439"/>
          </a:xfrm>
          <a:prstGeom prst="rect">
            <a:avLst/>
          </a:prstGeom>
          <a:noFill/>
        </p:spPr>
        <p:txBody>
          <a:bodyPr wrap="square">
            <a:spAutoFit/>
          </a:bodyPr>
          <a:lstStyle/>
          <a:p>
            <a:pPr marL="0" indent="0">
              <a:buNone/>
            </a:pPr>
            <a:r>
              <a:rPr lang="en-CA" sz="2800" dirty="0">
                <a:solidFill>
                  <a:srgbClr val="EC6851"/>
                </a:solidFill>
                <a:latin typeface="Avenir Next LT Pro Demi" panose="020B0704020202020204" pitchFamily="34" charset="0"/>
              </a:rPr>
              <a:t>Renewal of 5-year Strategic Plan </a:t>
            </a:r>
          </a:p>
          <a:p>
            <a:pPr marL="0" indent="0">
              <a:buNone/>
            </a:pPr>
            <a:endParaRPr lang="en-CA" sz="2800" dirty="0">
              <a:latin typeface="Avenir Next LT Pro Demi" panose="020B0704020202020204" pitchFamily="34" charset="0"/>
            </a:endParaRPr>
          </a:p>
          <a:p>
            <a:r>
              <a:rPr lang="en-CA" sz="2400" dirty="0">
                <a:latin typeface="Avenir Next LT Pro Light" panose="020B0304020202020204" pitchFamily="34" charset="0"/>
              </a:rPr>
              <a:t>Launch of Member Survey – Today! </a:t>
            </a:r>
          </a:p>
        </p:txBody>
      </p:sp>
      <p:pic>
        <p:nvPicPr>
          <p:cNvPr id="7" name="Picture 6" descr="A close up of a logo&#10;&#10;Description generated with very high confidence">
            <a:extLst>
              <a:ext uri="{FF2B5EF4-FFF2-40B4-BE49-F238E27FC236}">
                <a16:creationId xmlns:a16="http://schemas.microsoft.com/office/drawing/2014/main" id="{50C05B28-6F78-4DEF-8DCD-7B7025257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8" name="Picture 7">
            <a:extLst>
              <a:ext uri="{FF2B5EF4-FFF2-40B4-BE49-F238E27FC236}">
                <a16:creationId xmlns:a16="http://schemas.microsoft.com/office/drawing/2014/main" id="{9C7DDE2B-C275-427F-AABD-DB5CD2D88F6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6064" y="5672970"/>
            <a:ext cx="2755010" cy="820630"/>
          </a:xfrm>
          <a:prstGeom prst="rect">
            <a:avLst/>
          </a:prstGeom>
          <a:noFill/>
          <a:ln>
            <a:noFill/>
          </a:ln>
        </p:spPr>
      </p:pic>
      <p:pic>
        <p:nvPicPr>
          <p:cNvPr id="3" name="Graphic 2" descr="Paper outline">
            <a:extLst>
              <a:ext uri="{FF2B5EF4-FFF2-40B4-BE49-F238E27FC236}">
                <a16:creationId xmlns:a16="http://schemas.microsoft.com/office/drawing/2014/main" id="{405F2259-3C74-4937-BEB1-6A43482585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17456" y="2087692"/>
            <a:ext cx="3867573" cy="3867573"/>
          </a:xfrm>
          <a:prstGeom prst="rect">
            <a:avLst/>
          </a:prstGeom>
        </p:spPr>
      </p:pic>
      <p:sp>
        <p:nvSpPr>
          <p:cNvPr id="9" name="TextBox 8">
            <a:extLst>
              <a:ext uri="{FF2B5EF4-FFF2-40B4-BE49-F238E27FC236}">
                <a16:creationId xmlns:a16="http://schemas.microsoft.com/office/drawing/2014/main" id="{FB5475C2-2281-4670-A341-F8945DFDBEF8}"/>
              </a:ext>
            </a:extLst>
          </p:cNvPr>
          <p:cNvSpPr txBox="1"/>
          <p:nvPr/>
        </p:nvSpPr>
        <p:spPr>
          <a:xfrm>
            <a:off x="7169931" y="3822262"/>
            <a:ext cx="3762624" cy="584775"/>
          </a:xfrm>
          <a:prstGeom prst="rect">
            <a:avLst/>
          </a:prstGeom>
          <a:noFill/>
        </p:spPr>
        <p:txBody>
          <a:bodyPr wrap="square" rtlCol="0">
            <a:spAutoFit/>
          </a:bodyPr>
          <a:lstStyle/>
          <a:p>
            <a:pPr algn="ctr"/>
            <a:r>
              <a:rPr lang="en-CA" sz="1600">
                <a:solidFill>
                  <a:srgbClr val="EC6851"/>
                </a:solidFill>
                <a:latin typeface="Avenir Next LT Pro Demi" panose="020B0704020202020204" pitchFamily="34" charset="0"/>
              </a:rPr>
              <a:t>CDP Strategic Plan </a:t>
            </a:r>
          </a:p>
          <a:p>
            <a:pPr algn="ctr"/>
            <a:r>
              <a:rPr lang="en-CA" sz="1600">
                <a:solidFill>
                  <a:srgbClr val="EC6851"/>
                </a:solidFill>
                <a:latin typeface="Avenir Next LT Pro Demi" panose="020B0704020202020204" pitchFamily="34" charset="0"/>
              </a:rPr>
              <a:t>2022-2027</a:t>
            </a:r>
          </a:p>
        </p:txBody>
      </p:sp>
    </p:spTree>
    <p:extLst>
      <p:ext uri="{BB962C8B-B14F-4D97-AF65-F5344CB8AC3E}">
        <p14:creationId xmlns:p14="http://schemas.microsoft.com/office/powerpoint/2010/main" val="300262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F221F1D-6DCC-444C-BB59-953C7A523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041" y="2322086"/>
            <a:ext cx="5296906" cy="3500491"/>
          </a:xfrm>
          <a:prstGeom prst="rect">
            <a:avLst/>
          </a:prstGeom>
          <a:noFill/>
          <a:ln w="19050">
            <a:solidFill>
              <a:srgbClr val="003D68"/>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31190"/>
            <a:ext cx="10933853" cy="1106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venir Next LT Pro Demi"/>
              </a:rPr>
              <a:t>Renewal of Consortium Agreements</a:t>
            </a:r>
            <a:endParaRPr lang="en-US">
              <a:solidFill>
                <a:schemeClr val="bg1"/>
              </a:solidFill>
              <a:latin typeface="Avenir Next LT Pro Demi" panose="020B0704020202020204" pitchFamily="34" charset="0"/>
            </a:endParaRPr>
          </a:p>
        </p:txBody>
      </p:sp>
      <p:sp>
        <p:nvSpPr>
          <p:cNvPr id="2" name="TextBox 1">
            <a:extLst>
              <a:ext uri="{FF2B5EF4-FFF2-40B4-BE49-F238E27FC236}">
                <a16:creationId xmlns:a16="http://schemas.microsoft.com/office/drawing/2014/main" id="{36D7A135-8C93-47AE-AD25-6F67FFE75D23}"/>
              </a:ext>
            </a:extLst>
          </p:cNvPr>
          <p:cNvSpPr txBox="1"/>
          <p:nvPr/>
        </p:nvSpPr>
        <p:spPr>
          <a:xfrm>
            <a:off x="277707" y="1533176"/>
            <a:ext cx="6536620" cy="5324535"/>
          </a:xfrm>
          <a:prstGeom prst="rect">
            <a:avLst/>
          </a:prstGeom>
          <a:noFill/>
        </p:spPr>
        <p:txBody>
          <a:bodyPr wrap="square" lIns="91440" tIns="45720" rIns="91440" bIns="45720" rtlCol="0" anchor="t">
            <a:spAutoFit/>
          </a:bodyPr>
          <a:lstStyle/>
          <a:p>
            <a:r>
              <a:rPr lang="en-CA" sz="2000" dirty="0">
                <a:solidFill>
                  <a:srgbClr val="EC6851"/>
                </a:solidFill>
                <a:latin typeface="Avenir Next LT Pro Demi"/>
              </a:rPr>
              <a:t>Renewal Package Includes:</a:t>
            </a:r>
          </a:p>
          <a:p>
            <a:pPr marL="285750" indent="-285750">
              <a:buFont typeface="Arial" panose="020B0604020202020204" pitchFamily="34" charset="0"/>
              <a:buChar char="•"/>
            </a:pPr>
            <a:r>
              <a:rPr lang="en-CA" sz="2000" dirty="0">
                <a:latin typeface="Avenir Next LT Pro Light"/>
              </a:rPr>
              <a:t>Letter than can be adapted to justify renewal (for internal use)</a:t>
            </a:r>
          </a:p>
          <a:p>
            <a:pPr marL="285750" indent="-285750">
              <a:buFont typeface="Arial" panose="020B0604020202020204" pitchFamily="34" charset="0"/>
              <a:buChar char="•"/>
            </a:pPr>
            <a:r>
              <a:rPr lang="en-CA" sz="2000" dirty="0">
                <a:latin typeface="Avenir Next LT Pro Light"/>
              </a:rPr>
              <a:t>Template agreement with CCEDNET – Signed by Lead</a:t>
            </a:r>
            <a:br>
              <a:rPr lang="en-CA" sz="2000" dirty="0">
                <a:latin typeface="Avenir Next LT Pro Light" panose="020B0304020202020204" pitchFamily="34" charset="0"/>
              </a:rPr>
            </a:br>
            <a:endParaRPr lang="en-CA" sz="2000" dirty="0">
              <a:latin typeface="Avenir Next LT Pro Light" panose="020B0304020202020204" pitchFamily="34" charset="0"/>
            </a:endParaRPr>
          </a:p>
          <a:p>
            <a:r>
              <a:rPr lang="en-CA" sz="2000" dirty="0">
                <a:solidFill>
                  <a:srgbClr val="EC6851"/>
                </a:solidFill>
                <a:latin typeface="Avenir Next LT Pro Demi"/>
              </a:rPr>
              <a:t>Overview of significant changes to agreement</a:t>
            </a:r>
          </a:p>
          <a:p>
            <a:pPr marL="285750" indent="-285750">
              <a:buFont typeface="Arial" panose="020B0604020202020204" pitchFamily="34" charset="0"/>
              <a:buChar char="•"/>
            </a:pPr>
            <a:r>
              <a:rPr lang="en-CA" sz="2000" dirty="0">
                <a:latin typeface="Avenir Next LT Pro Light"/>
              </a:rPr>
              <a:t>First time leads to enter into direct agreement with CCDNET </a:t>
            </a:r>
            <a:endParaRPr lang="en-CA" sz="2000" dirty="0">
              <a:latin typeface="Avenir Next LT Pro Light" panose="020B0304020202020204" pitchFamily="34" charset="0"/>
            </a:endParaRPr>
          </a:p>
          <a:p>
            <a:pPr marL="285750" indent="-285750">
              <a:buFont typeface="Arial" panose="020B0604020202020204" pitchFamily="34" charset="0"/>
              <a:buChar char="•"/>
            </a:pPr>
            <a:r>
              <a:rPr lang="en-CA" sz="2000" dirty="0">
                <a:latin typeface="Avenir Next LT Pro Light"/>
              </a:rPr>
              <a:t>Removal of sales tax </a:t>
            </a:r>
            <a:endParaRPr lang="en-CA" sz="2000" dirty="0">
              <a:latin typeface="Avenir Next LT Pro Light" panose="020B0304020202020204" pitchFamily="34" charset="0"/>
            </a:endParaRPr>
          </a:p>
          <a:p>
            <a:pPr marL="285750" indent="-285750">
              <a:buFont typeface="Arial" panose="020B0604020202020204" pitchFamily="34" charset="0"/>
              <a:buChar char="•"/>
            </a:pPr>
            <a:r>
              <a:rPr lang="en-CA" sz="2000" dirty="0">
                <a:latin typeface="Avenir Next LT Pro Light"/>
              </a:rPr>
              <a:t>Changes to fee structure  - top end cap moved to pop of 3 million up from 1 million; bottom end floor moved to pop of less than 25,000 from 50,000</a:t>
            </a:r>
          </a:p>
          <a:p>
            <a:endParaRPr lang="en-CA" sz="2000" dirty="0">
              <a:latin typeface="Avenir Next LT Pro Demi" panose="020B0704020202020204" pitchFamily="34" charset="0"/>
            </a:endParaRPr>
          </a:p>
          <a:p>
            <a:r>
              <a:rPr lang="en-CA" sz="2000" dirty="0">
                <a:solidFill>
                  <a:srgbClr val="EC6851"/>
                </a:solidFill>
                <a:latin typeface="Avenir Next LT Pro Demi"/>
              </a:rPr>
              <a:t>By request:</a:t>
            </a:r>
          </a:p>
          <a:p>
            <a:pPr marL="285750" indent="-285750">
              <a:buFont typeface="Arial" panose="020B0604020202020204" pitchFamily="34" charset="0"/>
              <a:buChar char="•"/>
            </a:pPr>
            <a:r>
              <a:rPr lang="en-CA" sz="2000" dirty="0">
                <a:latin typeface="Avenir Next LT Pro Light"/>
              </a:rPr>
              <a:t>Letter justifying using </a:t>
            </a:r>
            <a:r>
              <a:rPr lang="en-CA" sz="2000" dirty="0" err="1">
                <a:latin typeface="Avenir Next LT Pro Light"/>
              </a:rPr>
              <a:t>CCEDNet</a:t>
            </a:r>
            <a:r>
              <a:rPr lang="en-CA" sz="2000" dirty="0">
                <a:latin typeface="Avenir Next LT Pro Light"/>
              </a:rPr>
              <a:t> as sole source vendor </a:t>
            </a:r>
            <a:endParaRPr lang="en-CA" sz="2000" dirty="0">
              <a:latin typeface="Avenir Next LT Pro Light" panose="020B0304020202020204" pitchFamily="34" charset="0"/>
            </a:endParaRPr>
          </a:p>
        </p:txBody>
      </p:sp>
    </p:spTree>
    <p:extLst>
      <p:ext uri="{BB962C8B-B14F-4D97-AF65-F5344CB8AC3E}">
        <p14:creationId xmlns:p14="http://schemas.microsoft.com/office/powerpoint/2010/main" val="152358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66097-6A25-4058-A8F5-93A86B52353C}"/>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6AAB87F5-1FE8-4055-9C68-AB7A5FD8FC85}"/>
              </a:ext>
            </a:extLst>
          </p:cNvPr>
          <p:cNvSpPr txBox="1">
            <a:spLocks/>
          </p:cNvSpPr>
          <p:nvPr/>
        </p:nvSpPr>
        <p:spPr>
          <a:xfrm>
            <a:off x="838200" y="331190"/>
            <a:ext cx="10933853" cy="1106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venir Next LT Pro Demi"/>
              </a:rPr>
              <a:t>Upcoming Fall Webinars</a:t>
            </a:r>
          </a:p>
        </p:txBody>
      </p:sp>
      <p:sp>
        <p:nvSpPr>
          <p:cNvPr id="6" name="TextBox 5">
            <a:extLst>
              <a:ext uri="{FF2B5EF4-FFF2-40B4-BE49-F238E27FC236}">
                <a16:creationId xmlns:a16="http://schemas.microsoft.com/office/drawing/2014/main" id="{B8C19B1A-415F-480A-BE16-1D1EC1855FBA}"/>
              </a:ext>
            </a:extLst>
          </p:cNvPr>
          <p:cNvSpPr txBox="1"/>
          <p:nvPr/>
        </p:nvSpPr>
        <p:spPr>
          <a:xfrm>
            <a:off x="419947" y="1733973"/>
            <a:ext cx="7694506" cy="5170646"/>
          </a:xfrm>
          <a:prstGeom prst="rect">
            <a:avLst/>
          </a:prstGeom>
          <a:noFill/>
        </p:spPr>
        <p:txBody>
          <a:bodyPr wrap="square" lIns="91440" tIns="45720" rIns="91440" bIns="45720" rtlCol="0" anchor="t">
            <a:spAutoFit/>
          </a:bodyPr>
          <a:lstStyle/>
          <a:p>
            <a:r>
              <a:rPr lang="en-US" sz="2400" dirty="0">
                <a:solidFill>
                  <a:srgbClr val="EC6851"/>
                </a:solidFill>
                <a:effectLst/>
                <a:latin typeface="Avenir Next LT Pro Demi" panose="020B0704020202020204" pitchFamily="34" charset="0"/>
              </a:rPr>
              <a:t>Statistic Canada's work towards linked databases using building footprints and property parcels</a:t>
            </a:r>
            <a:endParaRPr lang="en-US" dirty="0">
              <a:latin typeface="Avenir Next LT Pro Demi" panose="020B0704020202020204" pitchFamily="34" charset="0"/>
            </a:endParaRPr>
          </a:p>
          <a:p>
            <a:endParaRPr lang="en-US" dirty="0">
              <a:solidFill>
                <a:srgbClr val="EC6851"/>
              </a:solidFill>
              <a:latin typeface="Avenir Next LT Pro Light" panose="020B0304020202020204" pitchFamily="34" charset="0"/>
            </a:endParaRPr>
          </a:p>
          <a:p>
            <a:r>
              <a:rPr lang="en-US" dirty="0">
                <a:latin typeface="Avenir Next LT Pro Demi"/>
              </a:rPr>
              <a:t>Presented by: </a:t>
            </a:r>
            <a:r>
              <a:rPr lang="en-US" dirty="0">
                <a:latin typeface="Avenir Next LT Pro Light"/>
              </a:rPr>
              <a:t>J</a:t>
            </a:r>
            <a:r>
              <a:rPr lang="en-CA" dirty="0" err="1">
                <a:latin typeface="Avenir Next LT Pro Light"/>
              </a:rPr>
              <a:t>oseph</a:t>
            </a:r>
            <a:r>
              <a:rPr lang="en-CA" dirty="0">
                <a:latin typeface="Avenir Next LT Pro Light"/>
              </a:rPr>
              <a:t> </a:t>
            </a:r>
            <a:r>
              <a:rPr lang="en-CA" dirty="0" err="1">
                <a:latin typeface="Avenir Next LT Pro Light"/>
              </a:rPr>
              <a:t>Kuchar</a:t>
            </a:r>
            <a:r>
              <a:rPr lang="en-CA" dirty="0">
                <a:latin typeface="Avenir Next LT Pro Light"/>
              </a:rPr>
              <a:t>, Lead Analyst at the Linkable Open Data Environment Initiative, Statistics Canada </a:t>
            </a:r>
          </a:p>
          <a:p>
            <a:br>
              <a:rPr lang="en-CA" dirty="0">
                <a:latin typeface="Avenir Next LT Pro Demi" panose="020B0704020202020204" pitchFamily="34" charset="0"/>
              </a:rPr>
            </a:br>
            <a:r>
              <a:rPr lang="en-CA" dirty="0">
                <a:latin typeface="Avenir Next LT Pro Demi" panose="020B0704020202020204" pitchFamily="34" charset="0"/>
              </a:rPr>
              <a:t>Date: </a:t>
            </a:r>
            <a:r>
              <a:rPr lang="en-CA" dirty="0">
                <a:latin typeface="Avenir Next LT Pro Light" panose="020B0304020202020204" pitchFamily="34" charset="0"/>
              </a:rPr>
              <a:t>1:30 – 3:30 ET, September 28</a:t>
            </a:r>
            <a:r>
              <a:rPr lang="en-CA" baseline="30000" dirty="0">
                <a:latin typeface="Avenir Next LT Pro Light" panose="020B0304020202020204" pitchFamily="34" charset="0"/>
              </a:rPr>
              <a:t>th</a:t>
            </a:r>
            <a:r>
              <a:rPr lang="en-CA" dirty="0">
                <a:latin typeface="Avenir Next LT Pro Light" panose="020B0304020202020204" pitchFamily="34" charset="0"/>
              </a:rPr>
              <a:t>, 2021</a:t>
            </a:r>
          </a:p>
          <a:p>
            <a:br>
              <a:rPr lang="en-CA" dirty="0">
                <a:latin typeface="Avenir Next LT Pro Light" panose="020B0304020202020204" pitchFamily="34" charset="0"/>
              </a:rPr>
            </a:br>
            <a:r>
              <a:rPr lang="en-CA" dirty="0">
                <a:latin typeface="Avenir Next LT Pro Demi" panose="020B0704020202020204" pitchFamily="34" charset="0"/>
                <a:hlinkClick r:id="rId3"/>
              </a:rPr>
              <a:t>Register here</a:t>
            </a:r>
            <a:endParaRPr lang="en-CA" dirty="0">
              <a:latin typeface="Avenir Next LT Pro Demi" panose="020B0704020202020204" pitchFamily="34" charset="0"/>
            </a:endParaRPr>
          </a:p>
          <a:p>
            <a:endParaRPr lang="en-CA" sz="2400" dirty="0">
              <a:solidFill>
                <a:srgbClr val="EC6851"/>
              </a:solidFill>
              <a:latin typeface="Avenir Next LT Pro Demi" panose="020B0704020202020204" pitchFamily="34" charset="0"/>
            </a:endParaRPr>
          </a:p>
          <a:p>
            <a:r>
              <a:rPr lang="en-CA" sz="2400" dirty="0">
                <a:solidFill>
                  <a:srgbClr val="EC6851"/>
                </a:solidFill>
                <a:latin typeface="Avenir Next LT Pro Demi" panose="020B0704020202020204" pitchFamily="34" charset="0"/>
              </a:rPr>
              <a:t>Orientation to the Community Data Program</a:t>
            </a:r>
          </a:p>
          <a:p>
            <a:endParaRPr lang="en-CA" dirty="0">
              <a:latin typeface="Avenir Next LT Pro Light" panose="020B0304020202020204" pitchFamily="34" charset="0"/>
            </a:endParaRPr>
          </a:p>
          <a:p>
            <a:r>
              <a:rPr lang="en-CA" dirty="0">
                <a:latin typeface="Avenir Next LT Pro Demi" panose="020B0704020202020204" pitchFamily="34" charset="0"/>
              </a:rPr>
              <a:t>Presented by</a:t>
            </a:r>
            <a:r>
              <a:rPr lang="en-CA" dirty="0">
                <a:latin typeface="Avenir Next LT Pro Light" panose="020B0304020202020204" pitchFamily="34" charset="0"/>
              </a:rPr>
              <a:t>: Community Data Program Team</a:t>
            </a:r>
          </a:p>
          <a:p>
            <a:endParaRPr lang="en-CA" dirty="0">
              <a:latin typeface="Avenir Next LT Pro Demi" panose="020B0704020202020204" pitchFamily="34" charset="0"/>
            </a:endParaRPr>
          </a:p>
          <a:p>
            <a:r>
              <a:rPr lang="en-CA" dirty="0">
                <a:latin typeface="Avenir Next LT Pro Demi" panose="020B0704020202020204" pitchFamily="34" charset="0"/>
              </a:rPr>
              <a:t>Date: </a:t>
            </a:r>
            <a:r>
              <a:rPr lang="en-CA" dirty="0">
                <a:latin typeface="Avenir Next LT Pro Light" panose="020B0304020202020204" pitchFamily="34" charset="0"/>
              </a:rPr>
              <a:t>1:30 – 3:30 ET, October 26</a:t>
            </a:r>
            <a:r>
              <a:rPr lang="en-CA" baseline="30000" dirty="0">
                <a:latin typeface="Avenir Next LT Pro Light" panose="020B0304020202020204" pitchFamily="34" charset="0"/>
              </a:rPr>
              <a:t>th</a:t>
            </a:r>
            <a:r>
              <a:rPr lang="en-CA" dirty="0">
                <a:latin typeface="Avenir Next LT Pro Light" panose="020B0304020202020204" pitchFamily="34" charset="0"/>
              </a:rPr>
              <a:t>, 2021</a:t>
            </a:r>
          </a:p>
          <a:p>
            <a:endParaRPr lang="en-CA" dirty="0">
              <a:latin typeface="Abadi Extra Light" panose="020B0204020104020204" pitchFamily="34" charset="0"/>
            </a:endParaRPr>
          </a:p>
          <a:p>
            <a:endParaRPr lang="en-CA" dirty="0">
              <a:latin typeface="Abadi Extra Light" panose="020B0204020104020204" pitchFamily="34" charset="0"/>
            </a:endParaRPr>
          </a:p>
        </p:txBody>
      </p:sp>
      <p:pic>
        <p:nvPicPr>
          <p:cNvPr id="8" name="Picture 7">
            <a:extLst>
              <a:ext uri="{FF2B5EF4-FFF2-40B4-BE49-F238E27FC236}">
                <a16:creationId xmlns:a16="http://schemas.microsoft.com/office/drawing/2014/main" id="{F3F8F659-4711-44DE-B39E-0E99D66E008A}"/>
              </a:ext>
            </a:extLst>
          </p:cNvPr>
          <p:cNvPicPr>
            <a:picLocks noChangeAspect="1"/>
          </p:cNvPicPr>
          <p:nvPr/>
        </p:nvPicPr>
        <p:blipFill>
          <a:blip r:embed="rId4"/>
          <a:stretch>
            <a:fillRect/>
          </a:stretch>
        </p:blipFill>
        <p:spPr>
          <a:xfrm>
            <a:off x="8177784" y="2092960"/>
            <a:ext cx="3594269" cy="3061547"/>
          </a:xfrm>
          <a:prstGeom prst="rect">
            <a:avLst/>
          </a:prstGeom>
        </p:spPr>
      </p:pic>
    </p:spTree>
    <p:extLst>
      <p:ext uri="{BB962C8B-B14F-4D97-AF65-F5344CB8AC3E}">
        <p14:creationId xmlns:p14="http://schemas.microsoft.com/office/powerpoint/2010/main" val="62685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254B4E-CF92-4360-BA13-1980C0A49A6D}"/>
              </a:ext>
            </a:extLst>
          </p:cNvPr>
          <p:cNvSpPr/>
          <p:nvPr/>
        </p:nvSpPr>
        <p:spPr>
          <a:xfrm>
            <a:off x="0" y="31087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A00BB43-E5FA-4A0F-B185-4666CEF6F021}"/>
              </a:ext>
            </a:extLst>
          </p:cNvPr>
          <p:cNvSpPr>
            <a:spLocks noGrp="1"/>
          </p:cNvSpPr>
          <p:nvPr>
            <p:ph type="title"/>
          </p:nvPr>
        </p:nvSpPr>
        <p:spPr>
          <a:xfrm>
            <a:off x="838200" y="397187"/>
            <a:ext cx="4146973" cy="868252"/>
          </a:xfrm>
        </p:spPr>
        <p:txBody>
          <a:bodyPr>
            <a:normAutofit/>
          </a:bodyPr>
          <a:lstStyle/>
          <a:p>
            <a:r>
              <a:rPr lang="en-CA">
                <a:solidFill>
                  <a:schemeClr val="bg1"/>
                </a:solidFill>
                <a:latin typeface="Avenir Next LT Pro Demi" panose="020B0704020202020204" pitchFamily="34" charset="0"/>
              </a:rPr>
              <a:t>Agenda</a:t>
            </a:r>
          </a:p>
        </p:txBody>
      </p:sp>
      <p:sp>
        <p:nvSpPr>
          <p:cNvPr id="4" name="TextBox 3">
            <a:extLst>
              <a:ext uri="{FF2B5EF4-FFF2-40B4-BE49-F238E27FC236}">
                <a16:creationId xmlns:a16="http://schemas.microsoft.com/office/drawing/2014/main" id="{DD6DEBF1-436C-4285-B13A-C8938BB95EAD}"/>
              </a:ext>
            </a:extLst>
          </p:cNvPr>
          <p:cNvSpPr txBox="1"/>
          <p:nvPr/>
        </p:nvSpPr>
        <p:spPr>
          <a:xfrm>
            <a:off x="304170" y="1712165"/>
            <a:ext cx="10937989" cy="4062651"/>
          </a:xfrm>
          <a:prstGeom prst="rect">
            <a:avLst/>
          </a:prstGeom>
          <a:noFill/>
        </p:spPr>
        <p:txBody>
          <a:bodyPr wrap="square" lIns="91440" tIns="45720" rIns="91440" bIns="45720" numCol="2" rtlCol="0" anchor="t">
            <a:spAutoFit/>
          </a:bodyPr>
          <a:lstStyle/>
          <a:p>
            <a:pPr marL="457200" indent="-457200">
              <a:buFont typeface="+mj-lt"/>
              <a:buAutoNum type="arabicPeriod"/>
            </a:pPr>
            <a:r>
              <a:rPr lang="en-CA" sz="2400" dirty="0">
                <a:latin typeface="Avenir Next LT Pro Light" panose="020B0304020202020204" pitchFamily="34" charset="0"/>
              </a:rPr>
              <a:t>Welcome &amp; Introductions</a:t>
            </a:r>
          </a:p>
          <a:p>
            <a:pPr marL="457200" indent="-457200">
              <a:buFont typeface="+mj-lt"/>
              <a:buAutoNum type="arabicPeriod"/>
            </a:pPr>
            <a:endParaRPr lang="en-CA" sz="2400" dirty="0">
              <a:latin typeface="Avenir Next LT Pro Light" panose="020B0304020202020204" pitchFamily="34" charset="0"/>
            </a:endParaRPr>
          </a:p>
          <a:p>
            <a:pPr marL="457200" indent="-457200">
              <a:buFont typeface="+mj-lt"/>
              <a:buAutoNum type="arabicPeriod"/>
            </a:pPr>
            <a:r>
              <a:rPr lang="en-CA" sz="2400" dirty="0">
                <a:latin typeface="Avenir Next LT Pro Light" panose="020B0304020202020204" pitchFamily="34" charset="0"/>
              </a:rPr>
              <a:t>Data Acquired &amp; New Data Products</a:t>
            </a:r>
          </a:p>
          <a:p>
            <a:pPr marL="457200" indent="-457200">
              <a:buFont typeface="+mj-lt"/>
              <a:buAutoNum type="arabicPeriod"/>
            </a:pPr>
            <a:endParaRPr lang="en-CA" sz="2400" dirty="0">
              <a:latin typeface="Avenir Next LT Pro Light" panose="020B0304020202020204" pitchFamily="34" charset="0"/>
            </a:endParaRPr>
          </a:p>
          <a:p>
            <a:pPr marL="457200" indent="-457200">
              <a:buFont typeface="+mj-lt"/>
              <a:buAutoNum type="arabicPeriod"/>
            </a:pPr>
            <a:r>
              <a:rPr lang="en-CA" sz="2400" dirty="0">
                <a:latin typeface="Avenir Next LT Pro Light"/>
              </a:rPr>
              <a:t>Update re: Census 2021 &amp; </a:t>
            </a:r>
            <a:br>
              <a:rPr lang="en-CA" sz="2400" dirty="0">
                <a:latin typeface="Avenir Next LT Pro Light"/>
              </a:rPr>
            </a:br>
            <a:r>
              <a:rPr lang="en-CA" sz="2400" dirty="0">
                <a:latin typeface="Avenir Next LT Pro Light"/>
              </a:rPr>
              <a:t>Custom Geos</a:t>
            </a:r>
            <a:endParaRPr lang="en-CA" sz="2400" dirty="0">
              <a:latin typeface="Avenir Next LT Pro Light" panose="020B0304020202020204" pitchFamily="34" charset="0"/>
            </a:endParaRPr>
          </a:p>
          <a:p>
            <a:pPr marL="457200" indent="-457200">
              <a:buFont typeface="+mj-lt"/>
              <a:buAutoNum type="arabicPeriod"/>
            </a:pPr>
            <a:endParaRPr lang="en-CA" sz="2400" dirty="0">
              <a:latin typeface="Avenir Next LT Pro Light" panose="020B0304020202020204" pitchFamily="34" charset="0"/>
            </a:endParaRPr>
          </a:p>
          <a:p>
            <a:pPr marL="457200" indent="-457200">
              <a:buFont typeface="+mj-lt"/>
              <a:buAutoNum type="arabicPeriod"/>
            </a:pPr>
            <a:r>
              <a:rPr lang="en-CA" sz="2400" dirty="0">
                <a:latin typeface="Avenir Next LT Pro Light" panose="020B0304020202020204" pitchFamily="34" charset="0"/>
              </a:rPr>
              <a:t>Solutions Lab</a:t>
            </a:r>
          </a:p>
          <a:p>
            <a:pPr marL="457200" indent="-457200">
              <a:buFont typeface="+mj-lt"/>
              <a:buAutoNum type="arabicPeriod"/>
            </a:pPr>
            <a:endParaRPr lang="en-CA" sz="2400" dirty="0">
              <a:latin typeface="Avenir Next LT Pro Light" panose="020B0304020202020204" pitchFamily="34" charset="0"/>
            </a:endParaRPr>
          </a:p>
          <a:p>
            <a:pPr marL="457200" indent="-457200">
              <a:buFont typeface="+mj-lt"/>
              <a:buAutoNum type="arabicPeriod"/>
            </a:pPr>
            <a:r>
              <a:rPr lang="en-US" sz="2400" dirty="0">
                <a:latin typeface="Avenir Next LT Pro Light" panose="020B0304020202020204" pitchFamily="34" charset="0"/>
              </a:rPr>
              <a:t>Partnerships </a:t>
            </a:r>
            <a:br>
              <a:rPr lang="en-US" sz="2400" dirty="0">
                <a:latin typeface="Avenir Next LT Pro Light" panose="020B0304020202020204" pitchFamily="34" charset="0"/>
              </a:rPr>
            </a:br>
            <a:endParaRPr lang="en-US" sz="2400" dirty="0">
              <a:latin typeface="Avenir Next LT Pro Light" panose="020B0304020202020204" pitchFamily="34" charset="0"/>
            </a:endParaRPr>
          </a:p>
          <a:p>
            <a:pPr marL="457200" indent="-457200">
              <a:buFont typeface="+mj-lt"/>
              <a:buAutoNum type="arabicPeriod"/>
            </a:pPr>
            <a:r>
              <a:rPr lang="en-US" sz="2400" dirty="0">
                <a:latin typeface="Avenir Next LT Pro Light" panose="020B0304020202020204" pitchFamily="34" charset="0"/>
              </a:rPr>
              <a:t>Update on Strategic Plan &amp; Survey Launch </a:t>
            </a:r>
            <a:br>
              <a:rPr lang="en-US" sz="2400" dirty="0">
                <a:latin typeface="Avenir Next LT Pro Light" panose="020B0304020202020204" pitchFamily="34" charset="0"/>
              </a:rPr>
            </a:br>
            <a:endParaRPr lang="en-US" sz="2400" dirty="0">
              <a:latin typeface="Avenir Next LT Pro Light" panose="020B0304020202020204" pitchFamily="34" charset="0"/>
            </a:endParaRPr>
          </a:p>
          <a:p>
            <a:pPr marL="457200" indent="-457200">
              <a:buFont typeface="+mj-lt"/>
              <a:buAutoNum type="arabicPeriod"/>
            </a:pPr>
            <a:r>
              <a:rPr lang="en-US" sz="2400" dirty="0">
                <a:latin typeface="Avenir Next LT Pro Light" panose="020B0304020202020204" pitchFamily="34" charset="0"/>
              </a:rPr>
              <a:t>Renewal of Agreements </a:t>
            </a:r>
          </a:p>
          <a:p>
            <a:pPr marL="457200" indent="-457200">
              <a:buFont typeface="+mj-lt"/>
              <a:buAutoNum type="arabicPeriod"/>
            </a:pPr>
            <a:endParaRPr lang="en-US" sz="2400" dirty="0">
              <a:latin typeface="Avenir Next LT Pro Light" panose="020B0304020202020204" pitchFamily="34" charset="0"/>
            </a:endParaRPr>
          </a:p>
          <a:p>
            <a:pPr marL="457200" indent="-457200">
              <a:buFont typeface="+mj-lt"/>
              <a:buAutoNum type="arabicPeriod"/>
            </a:pPr>
            <a:r>
              <a:rPr lang="en-US" sz="2400" dirty="0">
                <a:latin typeface="Avenir Next LT Pro Light"/>
              </a:rPr>
              <a:t>Upcoming Webinars</a:t>
            </a:r>
          </a:p>
          <a:p>
            <a:pPr marL="457200" indent="-457200">
              <a:buFont typeface="+mj-lt"/>
              <a:buAutoNum type="arabicPeriod"/>
            </a:pPr>
            <a:endParaRPr lang="en-US" sz="2400" dirty="0">
              <a:latin typeface="Avenir Next LT Pro Light" panose="020B0304020202020204" pitchFamily="34" charset="0"/>
            </a:endParaRPr>
          </a:p>
          <a:p>
            <a:pPr marL="457200" indent="-457200">
              <a:buFont typeface="+mj-lt"/>
              <a:buAutoNum type="arabicPeriod"/>
            </a:pPr>
            <a:r>
              <a:rPr lang="en-US" sz="2400" dirty="0">
                <a:latin typeface="Avenir Next LT Pro Light"/>
              </a:rPr>
              <a:t>Next Steps</a:t>
            </a:r>
            <a:endParaRPr lang="en-US" sz="2400" dirty="0">
              <a:latin typeface="Avenir Next LT Pro Light" panose="020B0304020202020204" pitchFamily="34" charset="0"/>
            </a:endParaRPr>
          </a:p>
          <a:p>
            <a:pPr marL="342900" indent="-342900">
              <a:buFont typeface="+mj-lt"/>
              <a:buAutoNum type="arabicPeriod"/>
            </a:pPr>
            <a:endParaRPr lang="en-CA" dirty="0">
              <a:latin typeface="Abadi Extra Light" panose="020B0204020104020204" pitchFamily="34" charset="0"/>
            </a:endParaRPr>
          </a:p>
        </p:txBody>
      </p:sp>
      <p:pic>
        <p:nvPicPr>
          <p:cNvPr id="9" name="Picture 8" descr="A close up of a logo&#10;&#10;Description generated with very high confidence">
            <a:extLst>
              <a:ext uri="{FF2B5EF4-FFF2-40B4-BE49-F238E27FC236}">
                <a16:creationId xmlns:a16="http://schemas.microsoft.com/office/drawing/2014/main" id="{387EB506-49A2-4DF4-83EA-DDB08DB58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10" name="Picture 9">
            <a:extLst>
              <a:ext uri="{FF2B5EF4-FFF2-40B4-BE49-F238E27FC236}">
                <a16:creationId xmlns:a16="http://schemas.microsoft.com/office/drawing/2014/main" id="{ADB81FE9-5178-42DD-9B08-585B65F5A9A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064" y="5672970"/>
            <a:ext cx="2755010" cy="820630"/>
          </a:xfrm>
          <a:prstGeom prst="rect">
            <a:avLst/>
          </a:prstGeom>
          <a:noFill/>
          <a:ln>
            <a:noFill/>
          </a:ln>
        </p:spPr>
      </p:pic>
    </p:spTree>
    <p:extLst>
      <p:ext uri="{BB962C8B-B14F-4D97-AF65-F5344CB8AC3E}">
        <p14:creationId xmlns:p14="http://schemas.microsoft.com/office/powerpoint/2010/main" val="383623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66097-6A25-4058-A8F5-93A86B52353C}"/>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6AAB87F5-1FE8-4055-9C68-AB7A5FD8FC85}"/>
              </a:ext>
            </a:extLst>
          </p:cNvPr>
          <p:cNvSpPr txBox="1">
            <a:spLocks/>
          </p:cNvSpPr>
          <p:nvPr/>
        </p:nvSpPr>
        <p:spPr>
          <a:xfrm>
            <a:off x="838200" y="331190"/>
            <a:ext cx="10933853" cy="1106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Avenir Next LT Pro Demi" panose="020B0704020202020204" pitchFamily="34" charset="0"/>
              </a:rPr>
              <a:t>Next Steps</a:t>
            </a:r>
          </a:p>
        </p:txBody>
      </p:sp>
      <p:pic>
        <p:nvPicPr>
          <p:cNvPr id="7" name="Picture 6" descr="A close up of a logo&#10;&#10;Description generated with very high confidence">
            <a:extLst>
              <a:ext uri="{FF2B5EF4-FFF2-40B4-BE49-F238E27FC236}">
                <a16:creationId xmlns:a16="http://schemas.microsoft.com/office/drawing/2014/main" id="{432552B6-8E64-4F70-AC76-F54B4AFE8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9" name="Picture 8">
            <a:extLst>
              <a:ext uri="{FF2B5EF4-FFF2-40B4-BE49-F238E27FC236}">
                <a16:creationId xmlns:a16="http://schemas.microsoft.com/office/drawing/2014/main" id="{548932DB-FD64-455A-AC06-A1FFF6E726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064" y="5672970"/>
            <a:ext cx="2755010" cy="820630"/>
          </a:xfrm>
          <a:prstGeom prst="rect">
            <a:avLst/>
          </a:prstGeom>
          <a:noFill/>
          <a:ln>
            <a:noFill/>
          </a:ln>
        </p:spPr>
      </p:pic>
      <p:sp>
        <p:nvSpPr>
          <p:cNvPr id="2" name="TextBox 1">
            <a:extLst>
              <a:ext uri="{FF2B5EF4-FFF2-40B4-BE49-F238E27FC236}">
                <a16:creationId xmlns:a16="http://schemas.microsoft.com/office/drawing/2014/main" id="{FB99A718-A712-4E2F-B590-29BA67974FA2}"/>
              </a:ext>
            </a:extLst>
          </p:cNvPr>
          <p:cNvSpPr txBox="1"/>
          <p:nvPr/>
        </p:nvSpPr>
        <p:spPr>
          <a:xfrm>
            <a:off x="724619" y="2044460"/>
            <a:ext cx="9893763" cy="3662541"/>
          </a:xfrm>
          <a:prstGeom prst="rect">
            <a:avLst/>
          </a:prstGeom>
          <a:noFill/>
        </p:spPr>
        <p:txBody>
          <a:bodyPr wrap="square" lIns="91440" tIns="45720" rIns="91440" bIns="45720" rtlCol="0" anchor="t">
            <a:spAutoFit/>
          </a:bodyPr>
          <a:lstStyle/>
          <a:p>
            <a:r>
              <a:rPr lang="en-CA" sz="2400" dirty="0">
                <a:latin typeface="Avenir Next LT Pro" panose="020B0504020202020204" pitchFamily="34" charset="0"/>
              </a:rPr>
              <a:t>Data Purchase &amp; Access Working Group – September 29</a:t>
            </a:r>
            <a:r>
              <a:rPr lang="en-CA" sz="2400" baseline="30000" dirty="0">
                <a:latin typeface="Avenir Next LT Pro" panose="020B0504020202020204" pitchFamily="34" charset="0"/>
              </a:rPr>
              <a:t>th</a:t>
            </a:r>
            <a:r>
              <a:rPr lang="en-CA" sz="2400" dirty="0">
                <a:latin typeface="Avenir Next LT Pro" panose="020B0504020202020204" pitchFamily="34" charset="0"/>
              </a:rPr>
              <a:t> - Meet to advance census requests and custom geographies </a:t>
            </a:r>
            <a:endParaRPr lang="en-US" sz="2400" dirty="0">
              <a:latin typeface="Avenir Next LT Pro" panose="020B0504020202020204" pitchFamily="34" charset="0"/>
            </a:endParaRPr>
          </a:p>
          <a:p>
            <a:endParaRPr lang="en-CA" sz="2400" dirty="0">
              <a:latin typeface="Avenir Next LT Pro" panose="020B0504020202020204" pitchFamily="34" charset="0"/>
            </a:endParaRPr>
          </a:p>
          <a:p>
            <a:r>
              <a:rPr lang="en-CA" sz="2400" dirty="0">
                <a:latin typeface="Avenir Next LT Pro" panose="020B0504020202020204" pitchFamily="34" charset="0"/>
              </a:rPr>
              <a:t>Strategic Plan Survey – Please complete and distribute amongst consortium members </a:t>
            </a:r>
            <a:endParaRPr lang="en-US" sz="2400" dirty="0">
              <a:latin typeface="Avenir Next LT Pro" panose="020B0504020202020204" pitchFamily="34" charset="0"/>
              <a:ea typeface="+mn-lt"/>
              <a:cs typeface="+mn-lt"/>
            </a:endParaRPr>
          </a:p>
          <a:p>
            <a:endParaRPr lang="en-CA" sz="2400" dirty="0">
              <a:latin typeface="Avenir Next LT Pro" panose="020B0504020202020204" pitchFamily="34" charset="0"/>
              <a:ea typeface="+mn-lt"/>
              <a:cs typeface="+mn-lt"/>
            </a:endParaRPr>
          </a:p>
          <a:p>
            <a:r>
              <a:rPr lang="en-CA" sz="2400" dirty="0">
                <a:latin typeface="Avenir Next LT Pro" panose="020B0504020202020204" pitchFamily="34" charset="0"/>
                <a:ea typeface="+mn-lt"/>
                <a:cs typeface="+mn-lt"/>
              </a:rPr>
              <a:t>Lead’s Meeting – May 2022 (In-person location TBD *Covid-19 restrictions permitting*)</a:t>
            </a:r>
            <a:endParaRPr lang="en-US" sz="2400" dirty="0">
              <a:latin typeface="Avenir Next LT Pro" panose="020B0504020202020204" pitchFamily="34" charset="0"/>
              <a:ea typeface="+mn-lt"/>
              <a:cs typeface="+mn-lt"/>
            </a:endParaRPr>
          </a:p>
          <a:p>
            <a:endParaRPr lang="en-CA" sz="2000" dirty="0">
              <a:ea typeface="+mn-lt"/>
              <a:cs typeface="+mn-lt"/>
            </a:endParaRPr>
          </a:p>
          <a:p>
            <a:r>
              <a:rPr lang="en-CA" sz="2000" dirty="0"/>
              <a:t> </a:t>
            </a:r>
          </a:p>
        </p:txBody>
      </p:sp>
    </p:spTree>
    <p:extLst>
      <p:ext uri="{BB962C8B-B14F-4D97-AF65-F5344CB8AC3E}">
        <p14:creationId xmlns:p14="http://schemas.microsoft.com/office/powerpoint/2010/main" val="148076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432552B6-8E64-4F70-AC76-F54B4AFE8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9" name="Picture 8">
            <a:extLst>
              <a:ext uri="{FF2B5EF4-FFF2-40B4-BE49-F238E27FC236}">
                <a16:creationId xmlns:a16="http://schemas.microsoft.com/office/drawing/2014/main" id="{548932DB-FD64-455A-AC06-A1FFF6E726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064" y="5672970"/>
            <a:ext cx="2755010" cy="820630"/>
          </a:xfrm>
          <a:prstGeom prst="rect">
            <a:avLst/>
          </a:prstGeom>
          <a:noFill/>
          <a:ln>
            <a:noFill/>
          </a:ln>
        </p:spPr>
      </p:pic>
      <p:sp>
        <p:nvSpPr>
          <p:cNvPr id="11" name="Title 1">
            <a:extLst>
              <a:ext uri="{FF2B5EF4-FFF2-40B4-BE49-F238E27FC236}">
                <a16:creationId xmlns:a16="http://schemas.microsoft.com/office/drawing/2014/main" id="{0056F7D3-E529-40C5-895F-354628BAFAE7}"/>
              </a:ext>
            </a:extLst>
          </p:cNvPr>
          <p:cNvSpPr>
            <a:spLocks noGrp="1"/>
          </p:cNvSpPr>
          <p:nvPr>
            <p:ph type="title"/>
          </p:nvPr>
        </p:nvSpPr>
        <p:spPr>
          <a:xfrm>
            <a:off x="634999" y="2631197"/>
            <a:ext cx="8400627" cy="1114456"/>
          </a:xfrm>
        </p:spPr>
        <p:txBody>
          <a:bodyPr>
            <a:normAutofit/>
          </a:bodyPr>
          <a:lstStyle/>
          <a:p>
            <a:r>
              <a:rPr lang="en-CA" sz="4800">
                <a:solidFill>
                  <a:srgbClr val="002060"/>
                </a:solidFill>
                <a:latin typeface="Avenir Next LT Pro Demi" panose="020B0704020202020204" pitchFamily="34" charset="0"/>
              </a:rPr>
              <a:t>Thank You!</a:t>
            </a:r>
          </a:p>
        </p:txBody>
      </p:sp>
      <p:sp>
        <p:nvSpPr>
          <p:cNvPr id="12" name="Rectangle 11">
            <a:extLst>
              <a:ext uri="{FF2B5EF4-FFF2-40B4-BE49-F238E27FC236}">
                <a16:creationId xmlns:a16="http://schemas.microsoft.com/office/drawing/2014/main" id="{7382E618-EDFF-4948-A13F-EC1E75461E02}"/>
              </a:ext>
            </a:extLst>
          </p:cNvPr>
          <p:cNvSpPr/>
          <p:nvPr/>
        </p:nvSpPr>
        <p:spPr>
          <a:xfrm>
            <a:off x="0" y="0"/>
            <a:ext cx="12192000" cy="6858000"/>
          </a:xfrm>
          <a:prstGeom prst="rect">
            <a:avLst/>
          </a:prstGeom>
          <a:noFill/>
          <a:ln w="57150">
            <a:solidFill>
              <a:srgbClr val="A3D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0314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254B4E-CF92-4360-BA13-1980C0A49A6D}"/>
              </a:ext>
            </a:extLst>
          </p:cNvPr>
          <p:cNvSpPr/>
          <p:nvPr/>
        </p:nvSpPr>
        <p:spPr>
          <a:xfrm>
            <a:off x="0" y="0"/>
            <a:ext cx="12192000" cy="6858000"/>
          </a:xfrm>
          <a:prstGeom prst="rect">
            <a:avLst/>
          </a:prstGeom>
          <a:noFill/>
          <a:ln w="57150">
            <a:solidFill>
              <a:srgbClr val="A3D6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A00BB43-E5FA-4A0F-B185-4666CEF6F021}"/>
              </a:ext>
            </a:extLst>
          </p:cNvPr>
          <p:cNvSpPr>
            <a:spLocks noGrp="1"/>
          </p:cNvSpPr>
          <p:nvPr>
            <p:ph type="title"/>
          </p:nvPr>
        </p:nvSpPr>
        <p:spPr>
          <a:xfrm>
            <a:off x="634999" y="2631197"/>
            <a:ext cx="8400627" cy="1114456"/>
          </a:xfrm>
        </p:spPr>
        <p:txBody>
          <a:bodyPr>
            <a:normAutofit/>
          </a:bodyPr>
          <a:lstStyle/>
          <a:p>
            <a:r>
              <a:rPr lang="en-CA" sz="4800" dirty="0">
                <a:solidFill>
                  <a:srgbClr val="002060"/>
                </a:solidFill>
                <a:latin typeface="Avenir Next LT Pro Demi" panose="020B0704020202020204" pitchFamily="34" charset="0"/>
              </a:rPr>
              <a:t>Welcome &amp; Introductions</a:t>
            </a:r>
          </a:p>
        </p:txBody>
      </p:sp>
      <p:pic>
        <p:nvPicPr>
          <p:cNvPr id="8" name="Picture 7" descr="A close up of a logo&#10;&#10;Description generated with very high confidence">
            <a:extLst>
              <a:ext uri="{FF2B5EF4-FFF2-40B4-BE49-F238E27FC236}">
                <a16:creationId xmlns:a16="http://schemas.microsoft.com/office/drawing/2014/main" id="{4B279196-2E77-4617-AC53-805E23674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9" name="Picture 8">
            <a:extLst>
              <a:ext uri="{FF2B5EF4-FFF2-40B4-BE49-F238E27FC236}">
                <a16:creationId xmlns:a16="http://schemas.microsoft.com/office/drawing/2014/main" id="{514F4665-B5F8-49A3-92EB-0C0BE98553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064" y="5672970"/>
            <a:ext cx="2755010" cy="820630"/>
          </a:xfrm>
          <a:prstGeom prst="rect">
            <a:avLst/>
          </a:prstGeom>
          <a:noFill/>
          <a:ln>
            <a:noFill/>
          </a:ln>
        </p:spPr>
      </p:pic>
    </p:spTree>
    <p:extLst>
      <p:ext uri="{BB962C8B-B14F-4D97-AF65-F5344CB8AC3E}">
        <p14:creationId xmlns:p14="http://schemas.microsoft.com/office/powerpoint/2010/main" val="20175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189654" y="397187"/>
            <a:ext cx="11142134"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Data Acquired &amp; New Data Products</a:t>
            </a:r>
          </a:p>
        </p:txBody>
      </p:sp>
      <p:pic>
        <p:nvPicPr>
          <p:cNvPr id="6" name="Picture 5" descr="A close up of a logo&#10;&#10;Description generated with very high confidence">
            <a:extLst>
              <a:ext uri="{FF2B5EF4-FFF2-40B4-BE49-F238E27FC236}">
                <a16:creationId xmlns:a16="http://schemas.microsoft.com/office/drawing/2014/main" id="{47809A6D-7DD7-4E2E-A29A-3BE3CFAE2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82" y="5411112"/>
            <a:ext cx="1247554" cy="1344347"/>
          </a:xfrm>
          <a:prstGeom prst="rect">
            <a:avLst/>
          </a:prstGeom>
        </p:spPr>
      </p:pic>
      <p:pic>
        <p:nvPicPr>
          <p:cNvPr id="8" name="Picture 7">
            <a:extLst>
              <a:ext uri="{FF2B5EF4-FFF2-40B4-BE49-F238E27FC236}">
                <a16:creationId xmlns:a16="http://schemas.microsoft.com/office/drawing/2014/main" id="{4448513B-AA17-4A4A-AB1A-9C25B1BE1EF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6064" y="5672970"/>
            <a:ext cx="2755010" cy="820630"/>
          </a:xfrm>
          <a:prstGeom prst="rect">
            <a:avLst/>
          </a:prstGeom>
          <a:noFill/>
          <a:ln>
            <a:noFill/>
          </a:ln>
        </p:spPr>
      </p:pic>
      <p:sp>
        <p:nvSpPr>
          <p:cNvPr id="2" name="TextBox 1">
            <a:extLst>
              <a:ext uri="{FF2B5EF4-FFF2-40B4-BE49-F238E27FC236}">
                <a16:creationId xmlns:a16="http://schemas.microsoft.com/office/drawing/2014/main" id="{CA22C6F0-B1A2-48D6-8544-05325E6FB966}"/>
              </a:ext>
            </a:extLst>
          </p:cNvPr>
          <p:cNvSpPr txBox="1"/>
          <p:nvPr/>
        </p:nvSpPr>
        <p:spPr>
          <a:xfrm>
            <a:off x="804491" y="2949330"/>
            <a:ext cx="3239189" cy="2277547"/>
          </a:xfrm>
          <a:prstGeom prst="rect">
            <a:avLst/>
          </a:prstGeom>
          <a:noFill/>
        </p:spPr>
        <p:txBody>
          <a:bodyPr wrap="square" lIns="91440" tIns="45720" rIns="91440" bIns="45720" rtlCol="0" anchor="t">
            <a:spAutoFit/>
          </a:bodyPr>
          <a:lstStyle/>
          <a:p>
            <a:r>
              <a:rPr lang="en-CA" sz="2400" dirty="0">
                <a:solidFill>
                  <a:srgbClr val="EC6851"/>
                </a:solidFill>
                <a:latin typeface="Avenir Next LT Pro Demi"/>
              </a:rPr>
              <a:t>62 new data products added to the CDP catalogue since April 1st, 2021 </a:t>
            </a:r>
            <a:endParaRPr lang="en-CA" sz="2400" baseline="30000" dirty="0">
              <a:solidFill>
                <a:srgbClr val="EC6851"/>
              </a:solidFill>
              <a:latin typeface="Avenir Next LT Pro Demi" panose="020B0704020202020204" pitchFamily="34" charset="0"/>
            </a:endParaRPr>
          </a:p>
          <a:p>
            <a:endParaRPr lang="en-CA" sz="2400" baseline="30000" dirty="0">
              <a:latin typeface="Avenir Next LT Pro Demi" panose="020B0704020202020204" pitchFamily="34" charset="0"/>
            </a:endParaRPr>
          </a:p>
          <a:p>
            <a:endParaRPr lang="en-CA" baseline="30000" dirty="0"/>
          </a:p>
          <a:p>
            <a:endParaRPr lang="en-CA" dirty="0"/>
          </a:p>
        </p:txBody>
      </p:sp>
      <p:sp>
        <p:nvSpPr>
          <p:cNvPr id="11" name="TextBox 10">
            <a:extLst>
              <a:ext uri="{FF2B5EF4-FFF2-40B4-BE49-F238E27FC236}">
                <a16:creationId xmlns:a16="http://schemas.microsoft.com/office/drawing/2014/main" id="{CE54924D-6A68-4564-BBE7-2DE384DB8E7B}"/>
              </a:ext>
            </a:extLst>
          </p:cNvPr>
          <p:cNvSpPr txBox="1"/>
          <p:nvPr/>
        </p:nvSpPr>
        <p:spPr>
          <a:xfrm>
            <a:off x="5174827" y="2065683"/>
            <a:ext cx="6417912" cy="882293"/>
          </a:xfrm>
          <a:prstGeom prst="rect">
            <a:avLst/>
          </a:prstGeom>
          <a:noFill/>
        </p:spPr>
        <p:txBody>
          <a:bodyPr wrap="square" rtlCol="0">
            <a:spAutoFit/>
          </a:bodyPr>
          <a:lstStyle/>
          <a:p>
            <a:r>
              <a:rPr lang="en-CA" sz="3200" baseline="30000" dirty="0">
                <a:solidFill>
                  <a:srgbClr val="003D68"/>
                </a:solidFill>
                <a:latin typeface="Avenir Next LT Pro Demi" panose="020B0704020202020204" pitchFamily="34" charset="0"/>
              </a:rPr>
              <a:t>All CDP data can be found in the CDP catalogue </a:t>
            </a:r>
          </a:p>
          <a:p>
            <a:endParaRPr lang="en-CA" baseline="30000" dirty="0">
              <a:solidFill>
                <a:srgbClr val="003D68"/>
              </a:solidFill>
            </a:endParaRPr>
          </a:p>
          <a:p>
            <a:endParaRPr lang="en-CA" dirty="0">
              <a:solidFill>
                <a:srgbClr val="003D68"/>
              </a:solidFill>
            </a:endParaRPr>
          </a:p>
        </p:txBody>
      </p:sp>
      <p:pic>
        <p:nvPicPr>
          <p:cNvPr id="7" name="Picture 6">
            <a:extLst>
              <a:ext uri="{FF2B5EF4-FFF2-40B4-BE49-F238E27FC236}">
                <a16:creationId xmlns:a16="http://schemas.microsoft.com/office/drawing/2014/main" id="{F0EECC77-14B7-4B6B-A074-E2E40F30E926}"/>
              </a:ext>
            </a:extLst>
          </p:cNvPr>
          <p:cNvPicPr>
            <a:picLocks noChangeAspect="1"/>
          </p:cNvPicPr>
          <p:nvPr/>
        </p:nvPicPr>
        <p:blipFill>
          <a:blip r:embed="rId5"/>
          <a:stretch>
            <a:fillRect/>
          </a:stretch>
        </p:blipFill>
        <p:spPr>
          <a:xfrm>
            <a:off x="5090339" y="2506830"/>
            <a:ext cx="6586889" cy="2613892"/>
          </a:xfrm>
          <a:prstGeom prst="rect">
            <a:avLst/>
          </a:prstGeom>
        </p:spPr>
      </p:pic>
      <p:sp>
        <p:nvSpPr>
          <p:cNvPr id="12" name="TextBox 11">
            <a:extLst>
              <a:ext uri="{FF2B5EF4-FFF2-40B4-BE49-F238E27FC236}">
                <a16:creationId xmlns:a16="http://schemas.microsoft.com/office/drawing/2014/main" id="{ED99BB9B-237E-476D-B187-07C4BE7ACC42}"/>
              </a:ext>
            </a:extLst>
          </p:cNvPr>
          <p:cNvSpPr txBox="1"/>
          <p:nvPr/>
        </p:nvSpPr>
        <p:spPr>
          <a:xfrm>
            <a:off x="5071872" y="5226877"/>
            <a:ext cx="6190826" cy="307777"/>
          </a:xfrm>
          <a:prstGeom prst="rect">
            <a:avLst/>
          </a:prstGeom>
          <a:noFill/>
        </p:spPr>
        <p:txBody>
          <a:bodyPr wrap="square">
            <a:spAutoFit/>
          </a:bodyPr>
          <a:lstStyle/>
          <a:p>
            <a:r>
              <a:rPr lang="en-CA" sz="1400" dirty="0">
                <a:latin typeface="Avenir Next LT Pro Light" panose="020B0304020202020204" pitchFamily="34" charset="0"/>
              </a:rPr>
              <a:t>https://communitydata.ca/data</a:t>
            </a:r>
          </a:p>
        </p:txBody>
      </p:sp>
    </p:spTree>
    <p:extLst>
      <p:ext uri="{BB962C8B-B14F-4D97-AF65-F5344CB8AC3E}">
        <p14:creationId xmlns:p14="http://schemas.microsoft.com/office/powerpoint/2010/main" val="108017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9C8AA-9603-4770-AE8C-F220B6D6E513}"/>
              </a:ext>
            </a:extLst>
          </p:cNvPr>
          <p:cNvSpPr>
            <a:spLocks noGrp="1"/>
          </p:cNvSpPr>
          <p:nvPr>
            <p:ph idx="1"/>
          </p:nvPr>
        </p:nvSpPr>
        <p:spPr>
          <a:xfrm>
            <a:off x="962613" y="1936946"/>
            <a:ext cx="9587364" cy="4825790"/>
          </a:xfrm>
        </p:spPr>
        <p:txBody>
          <a:bodyPr vert="horz" lIns="91440" tIns="45720" rIns="91440" bIns="45720" rtlCol="0" anchor="t">
            <a:normAutofit/>
          </a:bodyPr>
          <a:lstStyle/>
          <a:p>
            <a:pPr marL="0" indent="0">
              <a:buNone/>
            </a:pPr>
            <a:r>
              <a:rPr lang="en-CA" sz="3200" dirty="0">
                <a:solidFill>
                  <a:srgbClr val="EC6851"/>
                </a:solidFill>
                <a:latin typeface="Avenir Next LT Pro Demi"/>
              </a:rPr>
              <a:t>Highlights</a:t>
            </a:r>
            <a:endParaRPr lang="en-CA" sz="3200" dirty="0">
              <a:solidFill>
                <a:srgbClr val="EC6851"/>
              </a:solidFill>
              <a:latin typeface="Avenir Next LT Pro Light" panose="020B0304020202020204" pitchFamily="34" charset="0"/>
            </a:endParaRPr>
          </a:p>
          <a:p>
            <a:r>
              <a:rPr lang="en-CA" dirty="0">
                <a:latin typeface="Avenir Next LT Pro Light"/>
              </a:rPr>
              <a:t>CPP-9 (housing affordability, demographics, low income)</a:t>
            </a:r>
            <a:endParaRPr lang="en-CA" sz="3200" dirty="0"/>
          </a:p>
          <a:p>
            <a:r>
              <a:rPr lang="en-CA" dirty="0">
                <a:latin typeface="Avenir Next LT Pro Light"/>
              </a:rPr>
              <a:t>CPP-10 (depths of poverty, modest income)</a:t>
            </a:r>
          </a:p>
          <a:p>
            <a:r>
              <a:rPr lang="en-CA" dirty="0">
                <a:latin typeface="Avenir Next LT Pro Light"/>
              </a:rPr>
              <a:t>HH-TGP (owner/renter, paying 30%+/50%+ on shelter)</a:t>
            </a:r>
            <a:endParaRPr lang="en-CA" sz="3200" dirty="0">
              <a:cs typeface="Calibri"/>
            </a:endParaRPr>
          </a:p>
          <a:p>
            <a:r>
              <a:rPr lang="en-CA" dirty="0">
                <a:latin typeface="Avenir Next LT Pro Light"/>
              </a:rPr>
              <a:t>Liquid assets for CSDs (data quality issues)</a:t>
            </a:r>
            <a:endParaRPr lang="en-CA" sz="3200" dirty="0"/>
          </a:p>
          <a:p>
            <a:r>
              <a:rPr lang="en-CA" dirty="0">
                <a:latin typeface="Avenir Next LT Pro Light"/>
              </a:rPr>
              <a:t>Canadian Index of Multiple Deprivation</a:t>
            </a:r>
            <a:endParaRPr lang="en-CA" sz="3200" dirty="0"/>
          </a:p>
        </p:txBody>
      </p:sp>
      <p:sp>
        <p:nvSpPr>
          <p:cNvPr id="4" name="Rectangle 3">
            <a:extLst>
              <a:ext uri="{FF2B5EF4-FFF2-40B4-BE49-F238E27FC236}">
                <a16:creationId xmlns:a16="http://schemas.microsoft.com/office/drawing/2014/main" id="{8ACCC9C0-43D5-47D4-8635-A33E23C3EEB6}"/>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5291D275-10F7-4F1C-A296-0097F6A707ED}"/>
              </a:ext>
            </a:extLst>
          </p:cNvPr>
          <p:cNvSpPr txBox="1">
            <a:spLocks/>
          </p:cNvSpPr>
          <p:nvPr/>
        </p:nvSpPr>
        <p:spPr>
          <a:xfrm>
            <a:off x="189654" y="397187"/>
            <a:ext cx="11142134"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Data Acquired &amp; New Data Products</a:t>
            </a:r>
          </a:p>
        </p:txBody>
      </p:sp>
    </p:spTree>
    <p:extLst>
      <p:ext uri="{BB962C8B-B14F-4D97-AF65-F5344CB8AC3E}">
        <p14:creationId xmlns:p14="http://schemas.microsoft.com/office/powerpoint/2010/main" val="427553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9C8AA-9603-4770-AE8C-F220B6D6E513}"/>
              </a:ext>
            </a:extLst>
          </p:cNvPr>
          <p:cNvSpPr>
            <a:spLocks noGrp="1"/>
          </p:cNvSpPr>
          <p:nvPr>
            <p:ph idx="1"/>
          </p:nvPr>
        </p:nvSpPr>
        <p:spPr>
          <a:xfrm>
            <a:off x="962613" y="1936946"/>
            <a:ext cx="9587364" cy="4825790"/>
          </a:xfrm>
        </p:spPr>
        <p:txBody>
          <a:bodyPr vert="horz" lIns="91440" tIns="45720" rIns="91440" bIns="45720" rtlCol="0" anchor="t">
            <a:normAutofit/>
          </a:bodyPr>
          <a:lstStyle/>
          <a:p>
            <a:pPr marL="0" indent="0">
              <a:buNone/>
            </a:pPr>
            <a:r>
              <a:rPr lang="en-CA" sz="3200" dirty="0">
                <a:solidFill>
                  <a:srgbClr val="EC6851"/>
                </a:solidFill>
                <a:latin typeface="Avenir Next LT Pro Demi"/>
              </a:rPr>
              <a:t>Highlights</a:t>
            </a:r>
            <a:endParaRPr lang="en-CA" sz="3200" dirty="0">
              <a:solidFill>
                <a:srgbClr val="EC6851"/>
              </a:solidFill>
              <a:latin typeface="Avenir Next LT Pro Light" panose="020B0304020202020204" pitchFamily="34" charset="0"/>
            </a:endParaRPr>
          </a:p>
          <a:p>
            <a:r>
              <a:rPr lang="en-CA" dirty="0">
                <a:latin typeface="Avenir Next LT Pro Light"/>
              </a:rPr>
              <a:t>CERB statistics</a:t>
            </a:r>
            <a:endParaRPr lang="en-CA" dirty="0">
              <a:latin typeface="Avenir Next LT Pro Light" panose="020B0304020202020204" pitchFamily="34" charset="0"/>
            </a:endParaRPr>
          </a:p>
          <a:p>
            <a:r>
              <a:rPr lang="en-CA" dirty="0">
                <a:latin typeface="Avenir Next LT Pro Light"/>
              </a:rPr>
              <a:t>T1FF tables (CSD now a standard geography)</a:t>
            </a:r>
            <a:endParaRPr lang="en-CA" dirty="0">
              <a:latin typeface="Avenir Next LT Pro Light" panose="020B0304020202020204" pitchFamily="34" charset="0"/>
            </a:endParaRPr>
          </a:p>
          <a:p>
            <a:r>
              <a:rPr lang="en-CA" dirty="0">
                <a:latin typeface="Avenir Next LT Pro Light"/>
              </a:rPr>
              <a:t>Canadian Business Counts</a:t>
            </a:r>
            <a:endParaRPr lang="en-CA" dirty="0">
              <a:latin typeface="Avenir Next LT Pro Light" panose="020B0304020202020204" pitchFamily="34" charset="0"/>
            </a:endParaRPr>
          </a:p>
          <a:p>
            <a:r>
              <a:rPr lang="en-CA" dirty="0">
                <a:latin typeface="Avenir Next LT Pro Light"/>
              </a:rPr>
              <a:t>Building Permits (more detailed data to come)</a:t>
            </a:r>
          </a:p>
          <a:p>
            <a:r>
              <a:rPr lang="en-CA" dirty="0">
                <a:latin typeface="Avenir Next LT Pro Light"/>
              </a:rPr>
              <a:t>CMHC – Vacancy rates to be cataloged shortly</a:t>
            </a:r>
            <a:endParaRPr lang="en-CA" dirty="0">
              <a:latin typeface="Avenir Next LT Pro Light" panose="020B0304020202020204" pitchFamily="34" charset="0"/>
            </a:endParaRPr>
          </a:p>
          <a:p>
            <a:endParaRPr lang="en-CA" sz="24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8ACCC9C0-43D5-47D4-8635-A33E23C3EEB6}"/>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5291D275-10F7-4F1C-A296-0097F6A707ED}"/>
              </a:ext>
            </a:extLst>
          </p:cNvPr>
          <p:cNvSpPr txBox="1">
            <a:spLocks/>
          </p:cNvSpPr>
          <p:nvPr/>
        </p:nvSpPr>
        <p:spPr>
          <a:xfrm>
            <a:off x="189654" y="397187"/>
            <a:ext cx="11142134"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Data Acquired &amp; New Data Products</a:t>
            </a:r>
          </a:p>
        </p:txBody>
      </p:sp>
    </p:spTree>
    <p:extLst>
      <p:ext uri="{BB962C8B-B14F-4D97-AF65-F5344CB8AC3E}">
        <p14:creationId xmlns:p14="http://schemas.microsoft.com/office/powerpoint/2010/main" val="275576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9C8AA-9603-4770-AE8C-F220B6D6E513}"/>
              </a:ext>
            </a:extLst>
          </p:cNvPr>
          <p:cNvSpPr>
            <a:spLocks noGrp="1"/>
          </p:cNvSpPr>
          <p:nvPr>
            <p:ph idx="1"/>
          </p:nvPr>
        </p:nvSpPr>
        <p:spPr>
          <a:xfrm>
            <a:off x="919481" y="2109475"/>
            <a:ext cx="9328572" cy="4351338"/>
          </a:xfrm>
        </p:spPr>
        <p:txBody>
          <a:bodyPr vert="horz" lIns="91440" tIns="45720" rIns="91440" bIns="45720" rtlCol="0" anchor="t">
            <a:normAutofit/>
          </a:bodyPr>
          <a:lstStyle/>
          <a:p>
            <a:pPr marL="0" indent="0">
              <a:buNone/>
            </a:pPr>
            <a:r>
              <a:rPr lang="en-CA" dirty="0">
                <a:solidFill>
                  <a:srgbClr val="EC6851"/>
                </a:solidFill>
                <a:latin typeface="Avenir Next LT Pro Demi"/>
              </a:rPr>
              <a:t>Dashboards and Infographics</a:t>
            </a:r>
            <a:endParaRPr lang="en-CA" dirty="0">
              <a:solidFill>
                <a:srgbClr val="EC6851"/>
              </a:solidFill>
              <a:latin typeface="Avenir Next LT Pro Light" panose="020B0304020202020204" pitchFamily="34" charset="0"/>
            </a:endParaRPr>
          </a:p>
          <a:p>
            <a:r>
              <a:rPr lang="en-CA" dirty="0">
                <a:latin typeface="Avenir Next LT Pro Light"/>
              </a:rPr>
              <a:t>Creating dashboards/ infographics as data access and visualization tools</a:t>
            </a:r>
          </a:p>
          <a:p>
            <a:r>
              <a:rPr lang="en-CA" dirty="0">
                <a:latin typeface="Avenir Next LT Pro Light"/>
              </a:rPr>
              <a:t>Update on Community Recovery Dashboard</a:t>
            </a:r>
          </a:p>
          <a:p>
            <a:r>
              <a:rPr lang="en-CA" dirty="0">
                <a:latin typeface="Avenir Next LT Pro Light"/>
              </a:rPr>
              <a:t>Suggestions for future dashboards welcome!</a:t>
            </a:r>
          </a:p>
          <a:p>
            <a:r>
              <a:rPr lang="en-CA" dirty="0">
                <a:latin typeface="Avenir Next LT Pro Light"/>
              </a:rPr>
              <a:t>Technical support for Tableau Reader available</a:t>
            </a:r>
          </a:p>
          <a:p>
            <a:pPr marL="0" indent="0">
              <a:buNone/>
            </a:pPr>
            <a:endParaRPr lang="en-CA" dirty="0">
              <a:latin typeface="Avenir Next LT Pro Light" panose="020B0304020202020204" pitchFamily="34" charset="0"/>
            </a:endParaRPr>
          </a:p>
          <a:p>
            <a:endParaRPr lang="en-CA" sz="24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8ACCC9C0-43D5-47D4-8635-A33E23C3EEB6}"/>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5291D275-10F7-4F1C-A296-0097F6A707ED}"/>
              </a:ext>
            </a:extLst>
          </p:cNvPr>
          <p:cNvSpPr txBox="1">
            <a:spLocks/>
          </p:cNvSpPr>
          <p:nvPr/>
        </p:nvSpPr>
        <p:spPr>
          <a:xfrm>
            <a:off x="189654" y="397187"/>
            <a:ext cx="11142134"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Data Acquired &amp; New Data Products</a:t>
            </a:r>
          </a:p>
        </p:txBody>
      </p:sp>
    </p:spTree>
    <p:extLst>
      <p:ext uri="{BB962C8B-B14F-4D97-AF65-F5344CB8AC3E}">
        <p14:creationId xmlns:p14="http://schemas.microsoft.com/office/powerpoint/2010/main" val="261434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97187"/>
            <a:ext cx="5157158"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2021 Census</a:t>
            </a:r>
          </a:p>
        </p:txBody>
      </p:sp>
      <p:pic>
        <p:nvPicPr>
          <p:cNvPr id="7" name="Picture 6">
            <a:extLst>
              <a:ext uri="{FF2B5EF4-FFF2-40B4-BE49-F238E27FC236}">
                <a16:creationId xmlns:a16="http://schemas.microsoft.com/office/drawing/2014/main" id="{FC1AC675-D9B4-4A82-9DFF-5374DD106E9B}"/>
              </a:ext>
            </a:extLst>
          </p:cNvPr>
          <p:cNvPicPr>
            <a:picLocks noChangeAspect="1"/>
          </p:cNvPicPr>
          <p:nvPr/>
        </p:nvPicPr>
        <p:blipFill rotWithShape="1">
          <a:blip r:embed="rId3"/>
          <a:srcRect r="1170"/>
          <a:stretch/>
        </p:blipFill>
        <p:spPr>
          <a:xfrm>
            <a:off x="7649347" y="590930"/>
            <a:ext cx="3917813" cy="5935880"/>
          </a:xfrm>
          <a:prstGeom prst="rect">
            <a:avLst/>
          </a:prstGeom>
        </p:spPr>
      </p:pic>
      <p:sp>
        <p:nvSpPr>
          <p:cNvPr id="11" name="TextBox 10">
            <a:extLst>
              <a:ext uri="{FF2B5EF4-FFF2-40B4-BE49-F238E27FC236}">
                <a16:creationId xmlns:a16="http://schemas.microsoft.com/office/drawing/2014/main" id="{0FAEA8B6-637A-4A7F-AFF2-3E08DA8CC8F1}"/>
              </a:ext>
            </a:extLst>
          </p:cNvPr>
          <p:cNvSpPr txBox="1"/>
          <p:nvPr/>
        </p:nvSpPr>
        <p:spPr>
          <a:xfrm>
            <a:off x="612961" y="2155709"/>
            <a:ext cx="6546490" cy="3108543"/>
          </a:xfrm>
          <a:prstGeom prst="rect">
            <a:avLst/>
          </a:prstGeom>
          <a:noFill/>
        </p:spPr>
        <p:txBody>
          <a:bodyPr wrap="square" lIns="91440" tIns="45720" rIns="91440" bIns="45720" rtlCol="0" anchor="t">
            <a:spAutoFit/>
          </a:bodyPr>
          <a:lstStyle/>
          <a:p>
            <a:r>
              <a:rPr lang="en-CA" sz="2800" dirty="0">
                <a:solidFill>
                  <a:srgbClr val="003D68"/>
                </a:solidFill>
                <a:latin typeface="Avenir Next LT Pro Demi"/>
                <a:hlinkClick r:id="rId4"/>
              </a:rPr>
              <a:t>2021 Release Schedule</a:t>
            </a:r>
            <a:br>
              <a:rPr lang="en-CA" sz="2000" dirty="0">
                <a:latin typeface="Avenir Next LT Pro Light" panose="020B0304020202020204" pitchFamily="34" charset="0"/>
              </a:rPr>
            </a:br>
            <a:endParaRPr lang="en-CA" sz="2400" dirty="0">
              <a:latin typeface="Avenir Next LT Pro Light" panose="020B0304020202020204" pitchFamily="34" charset="0"/>
            </a:endParaRPr>
          </a:p>
          <a:p>
            <a:r>
              <a:rPr lang="en-CA" sz="2400" dirty="0">
                <a:latin typeface="Avenir Next LT Pro Light" panose="020B0304020202020204" pitchFamily="34" charset="0"/>
              </a:rPr>
              <a:t>First release February 9</a:t>
            </a:r>
            <a:r>
              <a:rPr lang="en-CA" sz="2400" baseline="30000" dirty="0">
                <a:latin typeface="Avenir Next LT Pro Light" panose="020B0304020202020204" pitchFamily="34" charset="0"/>
              </a:rPr>
              <a:t>th</a:t>
            </a:r>
            <a:r>
              <a:rPr lang="en-CA" sz="2400" dirty="0">
                <a:latin typeface="Avenir Next LT Pro Light" panose="020B0304020202020204" pitchFamily="34" charset="0"/>
              </a:rPr>
              <a:t>, 2022 </a:t>
            </a:r>
          </a:p>
          <a:p>
            <a:br>
              <a:rPr lang="en-CA" sz="2400" dirty="0">
                <a:latin typeface="Avenir Next LT Pro Light" panose="020B0304020202020204" pitchFamily="34" charset="0"/>
              </a:rPr>
            </a:br>
            <a:r>
              <a:rPr lang="en-CA" sz="2400" dirty="0">
                <a:latin typeface="Avenir Next LT Pro Light" panose="020B0304020202020204" pitchFamily="34" charset="0"/>
              </a:rPr>
              <a:t>Full release November 30</a:t>
            </a:r>
            <a:r>
              <a:rPr lang="en-CA" sz="2400" baseline="30000" dirty="0">
                <a:latin typeface="Avenir Next LT Pro Light" panose="020B0304020202020204" pitchFamily="34" charset="0"/>
              </a:rPr>
              <a:t>th</a:t>
            </a:r>
            <a:r>
              <a:rPr lang="en-CA" sz="2400" dirty="0">
                <a:latin typeface="Avenir Next LT Pro Light" panose="020B0304020202020204" pitchFamily="34" charset="0"/>
              </a:rPr>
              <a:t>, 2022</a:t>
            </a:r>
          </a:p>
          <a:p>
            <a:endParaRPr lang="en-CA" sz="2400" dirty="0">
              <a:latin typeface="Avenir Next LT Pro Light" panose="020B0304020202020204" pitchFamily="34" charset="0"/>
            </a:endParaRPr>
          </a:p>
          <a:p>
            <a:r>
              <a:rPr lang="en-CA" sz="2400" dirty="0">
                <a:latin typeface="Avenir Next LT Pro Light" panose="020B0304020202020204" pitchFamily="34" charset="0"/>
              </a:rPr>
              <a:t>Statistics Canada ready to receive custom orders by late 2021</a:t>
            </a:r>
          </a:p>
        </p:txBody>
      </p:sp>
    </p:spTree>
    <p:extLst>
      <p:ext uri="{BB962C8B-B14F-4D97-AF65-F5344CB8AC3E}">
        <p14:creationId xmlns:p14="http://schemas.microsoft.com/office/powerpoint/2010/main" val="2493223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FED6F-2B23-43F7-8256-351CCD4051C5}"/>
              </a:ext>
            </a:extLst>
          </p:cNvPr>
          <p:cNvSpPr/>
          <p:nvPr/>
        </p:nvSpPr>
        <p:spPr>
          <a:xfrm>
            <a:off x="0" y="331190"/>
            <a:ext cx="12192000" cy="1040887"/>
          </a:xfrm>
          <a:prstGeom prst="rect">
            <a:avLst/>
          </a:prstGeom>
          <a:solidFill>
            <a:srgbClr val="A3D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EEF13E0E-22EF-49B5-A0DE-F10514E9D4EB}"/>
              </a:ext>
            </a:extLst>
          </p:cNvPr>
          <p:cNvSpPr txBox="1">
            <a:spLocks/>
          </p:cNvSpPr>
          <p:nvPr/>
        </p:nvSpPr>
        <p:spPr>
          <a:xfrm>
            <a:off x="838200" y="397187"/>
            <a:ext cx="5157158" cy="868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solidFill>
                  <a:schemeClr val="bg1"/>
                </a:solidFill>
                <a:latin typeface="Avenir Next LT Pro Demi" panose="020B0704020202020204" pitchFamily="34" charset="0"/>
              </a:rPr>
              <a:t>2021 Census</a:t>
            </a:r>
          </a:p>
        </p:txBody>
      </p:sp>
      <p:pic>
        <p:nvPicPr>
          <p:cNvPr id="7" name="Picture 6">
            <a:extLst>
              <a:ext uri="{FF2B5EF4-FFF2-40B4-BE49-F238E27FC236}">
                <a16:creationId xmlns:a16="http://schemas.microsoft.com/office/drawing/2014/main" id="{FC1AC675-D9B4-4A82-9DFF-5374DD106E9B}"/>
              </a:ext>
            </a:extLst>
          </p:cNvPr>
          <p:cNvPicPr>
            <a:picLocks noChangeAspect="1"/>
          </p:cNvPicPr>
          <p:nvPr/>
        </p:nvPicPr>
        <p:blipFill rotWithShape="1">
          <a:blip r:embed="rId3"/>
          <a:srcRect r="1170"/>
          <a:stretch/>
        </p:blipFill>
        <p:spPr>
          <a:xfrm>
            <a:off x="7649347" y="590930"/>
            <a:ext cx="3917813" cy="5935880"/>
          </a:xfrm>
          <a:prstGeom prst="rect">
            <a:avLst/>
          </a:prstGeom>
        </p:spPr>
      </p:pic>
      <p:sp>
        <p:nvSpPr>
          <p:cNvPr id="11" name="TextBox 10">
            <a:extLst>
              <a:ext uri="{FF2B5EF4-FFF2-40B4-BE49-F238E27FC236}">
                <a16:creationId xmlns:a16="http://schemas.microsoft.com/office/drawing/2014/main" id="{0FAEA8B6-637A-4A7F-AFF2-3E08DA8CC8F1}"/>
              </a:ext>
            </a:extLst>
          </p:cNvPr>
          <p:cNvSpPr txBox="1"/>
          <p:nvPr/>
        </p:nvSpPr>
        <p:spPr>
          <a:xfrm>
            <a:off x="526697" y="1580615"/>
            <a:ext cx="6949056" cy="5755422"/>
          </a:xfrm>
          <a:prstGeom prst="rect">
            <a:avLst/>
          </a:prstGeom>
          <a:noFill/>
        </p:spPr>
        <p:txBody>
          <a:bodyPr wrap="square" lIns="91440" tIns="45720" rIns="91440" bIns="45720" rtlCol="0" anchor="t">
            <a:spAutoFit/>
          </a:bodyPr>
          <a:lstStyle/>
          <a:p>
            <a:r>
              <a:rPr lang="en-CA" sz="2800" dirty="0">
                <a:solidFill>
                  <a:srgbClr val="EC6851"/>
                </a:solidFill>
                <a:latin typeface="Avenir Next LT Pro Demi"/>
              </a:rPr>
              <a:t>Custom Tables </a:t>
            </a:r>
            <a:endParaRPr lang="en-US" dirty="0">
              <a:solidFill>
                <a:srgbClr val="EC6851"/>
              </a:solidFill>
              <a:latin typeface="Calibri" panose="020F0502020204030204"/>
              <a:cs typeface="Calibri" panose="020F0502020204030204"/>
            </a:endParaRPr>
          </a:p>
          <a:p>
            <a:pPr marL="342900" indent="-342900">
              <a:buFont typeface="Arial"/>
              <a:buChar char="•"/>
            </a:pPr>
            <a:r>
              <a:rPr lang="en-CA" sz="2400" dirty="0">
                <a:latin typeface="Avenir Next LT Pro Light"/>
              </a:rPr>
              <a:t>Fully customized tables</a:t>
            </a:r>
          </a:p>
          <a:p>
            <a:pPr marL="342900" indent="-342900">
              <a:buFont typeface="Arial"/>
              <a:buChar char="•"/>
            </a:pPr>
            <a:r>
              <a:rPr lang="en-CA" sz="2400" dirty="0">
                <a:solidFill>
                  <a:srgbClr val="000000"/>
                </a:solidFill>
                <a:latin typeface="Avenir Next LT Pro Light"/>
              </a:rPr>
              <a:t>Standard tables with customizations</a:t>
            </a:r>
          </a:p>
          <a:p>
            <a:pPr marL="342900" indent="-342900">
              <a:buFont typeface="Arial"/>
              <a:buChar char="•"/>
            </a:pPr>
            <a:r>
              <a:rPr lang="en-CA" sz="2400" dirty="0">
                <a:solidFill>
                  <a:srgbClr val="000000"/>
                </a:solidFill>
                <a:latin typeface="Avenir Next LT Pro Light"/>
              </a:rPr>
              <a:t>Standard tables at community-level geographies</a:t>
            </a:r>
          </a:p>
          <a:p>
            <a:pPr marL="342900" indent="-342900">
              <a:buFont typeface="Arial"/>
              <a:buChar char="•"/>
            </a:pPr>
            <a:endParaRPr lang="en-CA" sz="2400" dirty="0">
              <a:solidFill>
                <a:srgbClr val="000000"/>
              </a:solidFill>
              <a:latin typeface="Avenir Next LT Pro Light"/>
            </a:endParaRPr>
          </a:p>
          <a:p>
            <a:r>
              <a:rPr lang="en-CA" sz="2800" dirty="0">
                <a:solidFill>
                  <a:srgbClr val="EC6851"/>
                </a:solidFill>
                <a:latin typeface="Avenir Next LT Pro Demi"/>
              </a:rPr>
              <a:t>Prioritization exercise</a:t>
            </a:r>
            <a:endParaRPr lang="en-US" dirty="0">
              <a:solidFill>
                <a:srgbClr val="EC6851"/>
              </a:solidFill>
              <a:cs typeface="Calibri"/>
            </a:endParaRPr>
          </a:p>
          <a:p>
            <a:pPr marL="342900" indent="-342900">
              <a:buFont typeface="Arial"/>
              <a:buChar char="•"/>
            </a:pPr>
            <a:r>
              <a:rPr lang="en-CA" sz="2400" dirty="0">
                <a:latin typeface="Avenir Next LT Pro Light"/>
              </a:rPr>
              <a:t>Process involves Leads and DPAWG</a:t>
            </a:r>
          </a:p>
          <a:p>
            <a:pPr marL="342900" indent="-342900">
              <a:buFont typeface="Arial"/>
              <a:buChar char="•"/>
            </a:pPr>
            <a:r>
              <a:rPr lang="en-CA" sz="2400" dirty="0">
                <a:latin typeface="Avenir Next LT Pro Light"/>
              </a:rPr>
              <a:t>Create priority "score" for data products</a:t>
            </a:r>
          </a:p>
          <a:p>
            <a:pPr marL="342900" indent="-342900">
              <a:buFont typeface="Arial"/>
              <a:buChar char="•"/>
            </a:pPr>
            <a:r>
              <a:rPr lang="en-CA" sz="2400" dirty="0">
                <a:latin typeface="Avenir Next LT Pro Light"/>
              </a:rPr>
              <a:t>Score based on downloads and endorsements from Leads and DPAWG members</a:t>
            </a:r>
          </a:p>
          <a:p>
            <a:pPr marL="342900" indent="-342900">
              <a:buFont typeface="Arial"/>
              <a:buChar char="•"/>
            </a:pPr>
            <a:endParaRPr lang="en-CA" sz="2400" dirty="0">
              <a:latin typeface="Avenir Next LT Pro Light"/>
            </a:endParaRPr>
          </a:p>
          <a:p>
            <a:pPr marL="342900" indent="-342900">
              <a:buFont typeface="Arial"/>
              <a:buChar char="•"/>
            </a:pPr>
            <a:endParaRPr lang="en-CA" sz="2400" dirty="0">
              <a:latin typeface="Avenir Next LT Pro Light"/>
            </a:endParaRPr>
          </a:p>
          <a:p>
            <a:endParaRPr lang="en-CA" sz="2400" dirty="0">
              <a:latin typeface="Avenir Next LT Pro Light"/>
            </a:endParaRPr>
          </a:p>
        </p:txBody>
      </p:sp>
    </p:spTree>
    <p:extLst>
      <p:ext uri="{BB962C8B-B14F-4D97-AF65-F5344CB8AC3E}">
        <p14:creationId xmlns:p14="http://schemas.microsoft.com/office/powerpoint/2010/main" val="1361240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Words>
  <Application>Microsoft Office PowerPoint</Application>
  <PresentationFormat>Widescreen</PresentationFormat>
  <Paragraphs>203</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Abadi</vt:lpstr>
      <vt:lpstr>Abadi Extra Light</vt:lpstr>
      <vt:lpstr>Arial</vt:lpstr>
      <vt:lpstr>Avenir Next LT Pro</vt:lpstr>
      <vt:lpstr>Avenir Next LT Pro Demi</vt:lpstr>
      <vt:lpstr>Avenir Next LT Pro Light</vt:lpstr>
      <vt:lpstr>Calibri</vt:lpstr>
      <vt:lpstr>Calibri Light</vt:lpstr>
      <vt:lpstr>Office Theme</vt:lpstr>
      <vt:lpstr>PowerPoint Presentation</vt:lpstr>
      <vt:lpstr>Agenda</vt:lpstr>
      <vt:lpstr>Welcome &amp; 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sasha mosky</dc:creator>
  <cp:lastModifiedBy>sasha mosky</cp:lastModifiedBy>
  <cp:revision>1</cp:revision>
  <dcterms:created xsi:type="dcterms:W3CDTF">2021-09-08T21:42:57Z</dcterms:created>
  <dcterms:modified xsi:type="dcterms:W3CDTF">2021-09-23T17:23:48Z</dcterms:modified>
</cp:coreProperties>
</file>