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69" r:id="rId3"/>
    <p:sldId id="27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9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42" autoAdjust="0"/>
    <p:restoredTop sz="90614" autoAdjust="0"/>
  </p:normalViewPr>
  <p:slideViewPr>
    <p:cSldViewPr snapToGrid="0">
      <p:cViewPr varScale="1">
        <p:scale>
          <a:sx n="51" d="100"/>
          <a:sy n="51" d="100"/>
        </p:scale>
        <p:origin x="1558" y="30"/>
      </p:cViewPr>
      <p:guideLst/>
    </p:cSldViewPr>
  </p:slideViewPr>
  <p:outlineViewPr>
    <p:cViewPr>
      <p:scale>
        <a:sx n="33" d="100"/>
        <a:sy n="33" d="100"/>
      </p:scale>
      <p:origin x="0" y="-1742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98" d="100"/>
          <a:sy n="98" d="100"/>
        </p:scale>
        <p:origin x="2952" y="-5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049593-899B-4BBA-BC4E-81799FB3E7BB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3B5A2-56C9-4C95-B1EA-6BDE0D6AFD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1439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FA1B-C9EE-4B59-8ACE-B5AB189A232C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6EE9-4A16-4C94-AEBE-3C63D99037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3468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FA1B-C9EE-4B59-8ACE-B5AB189A232C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6EE9-4A16-4C94-AEBE-3C63D99037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496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FA1B-C9EE-4B59-8ACE-B5AB189A232C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6EE9-4A16-4C94-AEBE-3C63D99037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9486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FA1B-C9EE-4B59-8ACE-B5AB189A232C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6EE9-4A16-4C94-AEBE-3C63D99037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812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FA1B-C9EE-4B59-8ACE-B5AB189A232C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6EE9-4A16-4C94-AEBE-3C63D99037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8423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FA1B-C9EE-4B59-8ACE-B5AB189A232C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6EE9-4A16-4C94-AEBE-3C63D99037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2332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FA1B-C9EE-4B59-8ACE-B5AB189A232C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6EE9-4A16-4C94-AEBE-3C63D99037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67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FA1B-C9EE-4B59-8ACE-B5AB189A232C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6EE9-4A16-4C94-AEBE-3C63D99037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6843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FA1B-C9EE-4B59-8ACE-B5AB189A232C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6EE9-4A16-4C94-AEBE-3C63D99037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806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FA1B-C9EE-4B59-8ACE-B5AB189A232C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6EE9-4A16-4C94-AEBE-3C63D99037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56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FA1B-C9EE-4B59-8ACE-B5AB189A232C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6EE9-4A16-4C94-AEBE-3C63D99037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798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1FA1B-C9EE-4B59-8ACE-B5AB189A232C}" type="datetimeFigureOut">
              <a:rPr lang="en-CA" smtClean="0"/>
              <a:t>2022-11-28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C6EE9-4A16-4C94-AEBE-3C63D99037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13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150.statcan.gc.ca/t1/tbl1/en/tv.action?pid=4310002601" TargetMode="External"/><Relationship Id="rId3" Type="http://schemas.openxmlformats.org/officeDocument/2006/relationships/slideLayout" Target="../slideLayouts/slideLayout2.xml"/><Relationship Id="rId7" Type="http://schemas.openxmlformats.org/officeDocument/2006/relationships/hyperlink" Target="https://www150.statcan.gc.ca/n1/pub/71-607-x/71-607-x2019033-eng.htm" TargetMode="Externa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hyperlink" Target="https://www150.statcan.gc.ca/n1/pub/71-607-x/71-607-x2019003-eng.htm" TargetMode="External"/><Relationship Id="rId5" Type="http://schemas.openxmlformats.org/officeDocument/2006/relationships/hyperlink" Target="http://www.statcan.gc.ca/immigration-e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r>
              <a:rPr lang="en-CA" sz="3400" b="1" dirty="0">
                <a:latin typeface="+mn-lt"/>
              </a:rPr>
              <a:t>Longitudinal Immigration Database (IMDB)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CA" dirty="0"/>
              <a:t>Administrative database, updated annually, that combines immigration data with tax data</a:t>
            </a:r>
          </a:p>
          <a:p>
            <a:r>
              <a:rPr lang="en-CA" dirty="0"/>
              <a:t>Covers immigrants and non-permanent residents (e.g., foreign workers, international students and refugee claimants)</a:t>
            </a:r>
          </a:p>
          <a:p>
            <a:r>
              <a:rPr lang="en-CA" dirty="0"/>
              <a:t>Allows the study of socioeconomic outcomes and mobility by controlling for the sociodemographic characteristics of individuals</a:t>
            </a:r>
          </a:p>
          <a:p>
            <a:pPr lvl="1"/>
            <a:r>
              <a:rPr lang="en-CA" sz="2200" dirty="0"/>
              <a:t>Immigration: knowledge of official languages, country of birth, education, admission category, etc.</a:t>
            </a:r>
          </a:p>
          <a:p>
            <a:pPr lvl="1"/>
            <a:r>
              <a:rPr lang="en-CA" sz="2200" dirty="0"/>
              <a:t>Taxes: source and amount of income, low-income status and place of residence</a:t>
            </a:r>
          </a:p>
        </p:txBody>
      </p:sp>
    </p:spTree>
    <p:extLst>
      <p:ext uri="{BB962C8B-B14F-4D97-AF65-F5344CB8AC3E}">
        <p14:creationId xmlns:p14="http://schemas.microsoft.com/office/powerpoint/2010/main" val="1071294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Magnetic Disk 9">
            <a:extLst>
              <a:ext uri="{FF2B5EF4-FFF2-40B4-BE49-F238E27FC236}">
                <a16:creationId xmlns:a16="http://schemas.microsoft.com/office/drawing/2014/main" id="{69C76864-23BA-4149-8B0B-7D7D5EAEBE0B}"/>
              </a:ext>
            </a:extLst>
          </p:cNvPr>
          <p:cNvSpPr/>
          <p:nvPr/>
        </p:nvSpPr>
        <p:spPr>
          <a:xfrm>
            <a:off x="3143672" y="5157192"/>
            <a:ext cx="1944216" cy="826966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/>
              <a:t>Express Entry</a:t>
            </a:r>
            <a:br>
              <a:rPr lang="en-CA" sz="1600" dirty="0"/>
            </a:br>
            <a:r>
              <a:rPr lang="en-CA" sz="1600" dirty="0"/>
              <a:t>2015-2020</a:t>
            </a:r>
          </a:p>
        </p:txBody>
      </p:sp>
      <p:sp>
        <p:nvSpPr>
          <p:cNvPr id="11" name="Flowchart: Magnetic Disk 10">
            <a:extLst>
              <a:ext uri="{FF2B5EF4-FFF2-40B4-BE49-F238E27FC236}">
                <a16:creationId xmlns:a16="http://schemas.microsoft.com/office/drawing/2014/main" id="{88539F05-F93D-4954-808D-5BD99CD0237C}"/>
              </a:ext>
            </a:extLst>
          </p:cNvPr>
          <p:cNvSpPr/>
          <p:nvPr/>
        </p:nvSpPr>
        <p:spPr>
          <a:xfrm>
            <a:off x="3143672" y="4509120"/>
            <a:ext cx="1944216" cy="826966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/>
              <a:t>Settlement services</a:t>
            </a:r>
            <a:br>
              <a:rPr lang="en-CA" sz="1600" dirty="0"/>
            </a:br>
            <a:r>
              <a:rPr lang="en-CA" sz="1600" dirty="0"/>
              <a:t>2013-2020</a:t>
            </a:r>
          </a:p>
        </p:txBody>
      </p:sp>
      <p:sp>
        <p:nvSpPr>
          <p:cNvPr id="12" name="Flowchart: Magnetic Disk 11">
            <a:extLst>
              <a:ext uri="{FF2B5EF4-FFF2-40B4-BE49-F238E27FC236}">
                <a16:creationId xmlns:a16="http://schemas.microsoft.com/office/drawing/2014/main" id="{23012429-D347-41D5-9351-B0A5BC284B75}"/>
              </a:ext>
            </a:extLst>
          </p:cNvPr>
          <p:cNvSpPr/>
          <p:nvPr/>
        </p:nvSpPr>
        <p:spPr>
          <a:xfrm>
            <a:off x="3125924" y="3861048"/>
            <a:ext cx="1944216" cy="826966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/>
              <a:t>Citizenship data</a:t>
            </a:r>
            <a:br>
              <a:rPr lang="en-CA" sz="1600" dirty="0"/>
            </a:br>
            <a:r>
              <a:rPr lang="en-CA" sz="1600" dirty="0"/>
              <a:t>2004-2020</a:t>
            </a:r>
          </a:p>
        </p:txBody>
      </p:sp>
      <p:sp>
        <p:nvSpPr>
          <p:cNvPr id="13" name="Flowchart: Magnetic Disk 12">
            <a:extLst>
              <a:ext uri="{FF2B5EF4-FFF2-40B4-BE49-F238E27FC236}">
                <a16:creationId xmlns:a16="http://schemas.microsoft.com/office/drawing/2014/main" id="{006FDE1B-BA54-4567-9422-DCBE03CC3A1E}"/>
              </a:ext>
            </a:extLst>
          </p:cNvPr>
          <p:cNvSpPr/>
          <p:nvPr/>
        </p:nvSpPr>
        <p:spPr>
          <a:xfrm>
            <a:off x="3143672" y="3212976"/>
            <a:ext cx="1944216" cy="826966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/>
              <a:t>Temporary residents</a:t>
            </a:r>
            <a:br>
              <a:rPr lang="en-CA" sz="1600" dirty="0"/>
            </a:br>
            <a:r>
              <a:rPr lang="en-CA" sz="1600" dirty="0"/>
              <a:t>1980-2020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810823-0E36-4758-B1B4-1B4AC40F849F}"/>
              </a:ext>
            </a:extLst>
          </p:cNvPr>
          <p:cNvSpPr txBox="1"/>
          <p:nvPr/>
        </p:nvSpPr>
        <p:spPr>
          <a:xfrm>
            <a:off x="0" y="622791"/>
            <a:ext cx="3131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/>
              <a:t>The IMDB</a:t>
            </a:r>
          </a:p>
        </p:txBody>
      </p:sp>
      <p:sp>
        <p:nvSpPr>
          <p:cNvPr id="15" name="Flowchart: Magnetic Disk 14">
            <a:extLst>
              <a:ext uri="{FF2B5EF4-FFF2-40B4-BE49-F238E27FC236}">
                <a16:creationId xmlns:a16="http://schemas.microsoft.com/office/drawing/2014/main" id="{B3DC0E5F-2744-4FE9-B283-1E0D42499B2F}"/>
              </a:ext>
            </a:extLst>
          </p:cNvPr>
          <p:cNvSpPr/>
          <p:nvPr/>
        </p:nvSpPr>
        <p:spPr>
          <a:xfrm>
            <a:off x="3143672" y="2564904"/>
            <a:ext cx="1944216" cy="826966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/>
              <a:t>Permanent residents</a:t>
            </a:r>
            <a:br>
              <a:rPr lang="en-CA" sz="1600" dirty="0"/>
            </a:br>
            <a:r>
              <a:rPr lang="en-CA" sz="1600" dirty="0"/>
              <a:t>1980-2020</a:t>
            </a:r>
          </a:p>
        </p:txBody>
      </p:sp>
      <p:sp>
        <p:nvSpPr>
          <p:cNvPr id="16" name="Flowchart: Magnetic Disk 15">
            <a:extLst>
              <a:ext uri="{FF2B5EF4-FFF2-40B4-BE49-F238E27FC236}">
                <a16:creationId xmlns:a16="http://schemas.microsoft.com/office/drawing/2014/main" id="{94F764EF-7D46-456F-AB76-4531FC0D3565}"/>
              </a:ext>
            </a:extLst>
          </p:cNvPr>
          <p:cNvSpPr/>
          <p:nvPr/>
        </p:nvSpPr>
        <p:spPr>
          <a:xfrm>
            <a:off x="3143672" y="1916832"/>
            <a:ext cx="1944216" cy="826966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/>
              <a:t>Permanent residents</a:t>
            </a:r>
            <a:br>
              <a:rPr lang="en-CA" sz="1600" dirty="0"/>
            </a:br>
            <a:r>
              <a:rPr lang="en-CA" sz="1600" dirty="0"/>
              <a:t>1952-1979</a:t>
            </a:r>
          </a:p>
        </p:txBody>
      </p:sp>
      <p:sp>
        <p:nvSpPr>
          <p:cNvPr id="17" name="Can 23">
            <a:extLst>
              <a:ext uri="{FF2B5EF4-FFF2-40B4-BE49-F238E27FC236}">
                <a16:creationId xmlns:a16="http://schemas.microsoft.com/office/drawing/2014/main" id="{B1200C50-B49C-43C4-A107-043724415A62}"/>
              </a:ext>
            </a:extLst>
          </p:cNvPr>
          <p:cNvSpPr/>
          <p:nvPr/>
        </p:nvSpPr>
        <p:spPr>
          <a:xfrm>
            <a:off x="1559496" y="3250106"/>
            <a:ext cx="1080120" cy="1224136"/>
          </a:xfrm>
          <a:prstGeom prst="can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CA" sz="1200" dirty="0"/>
              <a:t>Temporary resident permits</a:t>
            </a:r>
            <a:br>
              <a:rPr lang="en-CA" sz="1200" dirty="0"/>
            </a:br>
            <a:r>
              <a:rPr lang="en-CA" sz="1200" dirty="0"/>
              <a:t>1980 - 2020</a:t>
            </a:r>
          </a:p>
        </p:txBody>
      </p:sp>
      <p:sp>
        <p:nvSpPr>
          <p:cNvPr id="18" name="Right Arrow 6">
            <a:extLst>
              <a:ext uri="{FF2B5EF4-FFF2-40B4-BE49-F238E27FC236}">
                <a16:creationId xmlns:a16="http://schemas.microsoft.com/office/drawing/2014/main" id="{67329B2F-3BCB-4583-9496-D005409CD92A}"/>
              </a:ext>
            </a:extLst>
          </p:cNvPr>
          <p:cNvSpPr/>
          <p:nvPr/>
        </p:nvSpPr>
        <p:spPr>
          <a:xfrm>
            <a:off x="2639616" y="3754162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Flowchart: Magnetic Disk 18">
            <a:extLst>
              <a:ext uri="{FF2B5EF4-FFF2-40B4-BE49-F238E27FC236}">
                <a16:creationId xmlns:a16="http://schemas.microsoft.com/office/drawing/2014/main" id="{5FE2CC99-8399-49C6-BD94-BE5B720936C6}"/>
              </a:ext>
            </a:extLst>
          </p:cNvPr>
          <p:cNvSpPr/>
          <p:nvPr/>
        </p:nvSpPr>
        <p:spPr>
          <a:xfrm>
            <a:off x="1559496" y="1277471"/>
            <a:ext cx="3528392" cy="720744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/>
              <a:t>Administrative immigration files (IRCC)</a:t>
            </a:r>
          </a:p>
        </p:txBody>
      </p:sp>
      <p:sp>
        <p:nvSpPr>
          <p:cNvPr id="20" name="Cube 19">
            <a:extLst>
              <a:ext uri="{FF2B5EF4-FFF2-40B4-BE49-F238E27FC236}">
                <a16:creationId xmlns:a16="http://schemas.microsoft.com/office/drawing/2014/main" id="{CD577499-7B2D-49EC-B263-6BE190EE61F5}"/>
              </a:ext>
            </a:extLst>
          </p:cNvPr>
          <p:cNvSpPr/>
          <p:nvPr/>
        </p:nvSpPr>
        <p:spPr>
          <a:xfrm>
            <a:off x="5591944" y="1998215"/>
            <a:ext cx="504056" cy="3960440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CA" dirty="0"/>
              <a:t>Linkage</a:t>
            </a:r>
          </a:p>
        </p:txBody>
      </p:sp>
      <p:cxnSp>
        <p:nvCxnSpPr>
          <p:cNvPr id="21" name="Elbow Connector 10">
            <a:extLst>
              <a:ext uri="{FF2B5EF4-FFF2-40B4-BE49-F238E27FC236}">
                <a16:creationId xmlns:a16="http://schemas.microsoft.com/office/drawing/2014/main" id="{F3194EE8-E799-47E6-9399-07386275854C}"/>
              </a:ext>
            </a:extLst>
          </p:cNvPr>
          <p:cNvCxnSpPr>
            <a:stCxn id="16" idx="4"/>
            <a:endCxn id="20" idx="2"/>
          </p:cNvCxnSpPr>
          <p:nvPr/>
        </p:nvCxnSpPr>
        <p:spPr>
          <a:xfrm>
            <a:off x="5087888" y="2330316"/>
            <a:ext cx="504056" cy="171112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33">
            <a:extLst>
              <a:ext uri="{FF2B5EF4-FFF2-40B4-BE49-F238E27FC236}">
                <a16:creationId xmlns:a16="http://schemas.microsoft.com/office/drawing/2014/main" id="{246E2377-56C5-4B4B-9419-CA404AB9915B}"/>
              </a:ext>
            </a:extLst>
          </p:cNvPr>
          <p:cNvCxnSpPr>
            <a:stCxn id="11" idx="4"/>
            <a:endCxn id="20" idx="2"/>
          </p:cNvCxnSpPr>
          <p:nvPr/>
        </p:nvCxnSpPr>
        <p:spPr>
          <a:xfrm flipV="1">
            <a:off x="5087888" y="4041443"/>
            <a:ext cx="504056" cy="88116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35">
            <a:extLst>
              <a:ext uri="{FF2B5EF4-FFF2-40B4-BE49-F238E27FC236}">
                <a16:creationId xmlns:a16="http://schemas.microsoft.com/office/drawing/2014/main" id="{EBC3F50F-7307-4C3E-9596-4C47696DC129}"/>
              </a:ext>
            </a:extLst>
          </p:cNvPr>
          <p:cNvCxnSpPr>
            <a:stCxn id="12" idx="4"/>
            <a:endCxn id="20" idx="2"/>
          </p:cNvCxnSpPr>
          <p:nvPr/>
        </p:nvCxnSpPr>
        <p:spPr>
          <a:xfrm flipV="1">
            <a:off x="5070140" y="4041443"/>
            <a:ext cx="521804" cy="233089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37">
            <a:extLst>
              <a:ext uri="{FF2B5EF4-FFF2-40B4-BE49-F238E27FC236}">
                <a16:creationId xmlns:a16="http://schemas.microsoft.com/office/drawing/2014/main" id="{431F4DE6-8DCD-432E-9019-3BD236DA195A}"/>
              </a:ext>
            </a:extLst>
          </p:cNvPr>
          <p:cNvCxnSpPr>
            <a:stCxn id="13" idx="4"/>
            <a:endCxn id="20" idx="2"/>
          </p:cNvCxnSpPr>
          <p:nvPr/>
        </p:nvCxnSpPr>
        <p:spPr>
          <a:xfrm>
            <a:off x="5087888" y="3626460"/>
            <a:ext cx="504056" cy="41498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41">
            <a:extLst>
              <a:ext uri="{FF2B5EF4-FFF2-40B4-BE49-F238E27FC236}">
                <a16:creationId xmlns:a16="http://schemas.microsoft.com/office/drawing/2014/main" id="{CEA250D3-8857-4B43-BAEF-D6E784DD54CD}"/>
              </a:ext>
            </a:extLst>
          </p:cNvPr>
          <p:cNvCxnSpPr>
            <a:cxnSpLocks/>
            <a:stCxn id="15" idx="4"/>
            <a:endCxn id="20" idx="2"/>
          </p:cNvCxnSpPr>
          <p:nvPr/>
        </p:nvCxnSpPr>
        <p:spPr>
          <a:xfrm>
            <a:off x="5087888" y="2978388"/>
            <a:ext cx="504056" cy="106305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n 96">
            <a:extLst>
              <a:ext uri="{FF2B5EF4-FFF2-40B4-BE49-F238E27FC236}">
                <a16:creationId xmlns:a16="http://schemas.microsoft.com/office/drawing/2014/main" id="{8E2C7FE8-80DE-48DE-8CE2-21147AB74999}"/>
              </a:ext>
            </a:extLst>
          </p:cNvPr>
          <p:cNvSpPr/>
          <p:nvPr/>
        </p:nvSpPr>
        <p:spPr>
          <a:xfrm rot="5400000">
            <a:off x="7968208" y="3933056"/>
            <a:ext cx="720080" cy="3312368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CA" dirty="0"/>
              <a:t>Mortality data</a:t>
            </a:r>
          </a:p>
        </p:txBody>
      </p:sp>
      <p:sp>
        <p:nvSpPr>
          <p:cNvPr id="27" name="Flowchart: Magnetic Disk 26">
            <a:extLst>
              <a:ext uri="{FF2B5EF4-FFF2-40B4-BE49-F238E27FC236}">
                <a16:creationId xmlns:a16="http://schemas.microsoft.com/office/drawing/2014/main" id="{3C548DF1-3E23-41AF-BB7E-6421DE9906F5}"/>
              </a:ext>
            </a:extLst>
          </p:cNvPr>
          <p:cNvSpPr/>
          <p:nvPr/>
        </p:nvSpPr>
        <p:spPr>
          <a:xfrm>
            <a:off x="6672064" y="1282645"/>
            <a:ext cx="3312368" cy="685201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Administrative Tax data (CRA)</a:t>
            </a:r>
          </a:p>
        </p:txBody>
      </p:sp>
      <p:sp>
        <p:nvSpPr>
          <p:cNvPr id="28" name="Flowchart: Direct Access Storage 27">
            <a:extLst>
              <a:ext uri="{FF2B5EF4-FFF2-40B4-BE49-F238E27FC236}">
                <a16:creationId xmlns:a16="http://schemas.microsoft.com/office/drawing/2014/main" id="{E9B63A0A-BF45-4DCB-B3E7-570425570CD2}"/>
              </a:ext>
            </a:extLst>
          </p:cNvPr>
          <p:cNvSpPr/>
          <p:nvPr/>
        </p:nvSpPr>
        <p:spPr>
          <a:xfrm>
            <a:off x="6672064" y="2060848"/>
            <a:ext cx="432048" cy="936104"/>
          </a:xfrm>
          <a:prstGeom prst="flowChartMagneticDrum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CA" sz="1400" dirty="0"/>
              <a:t>T1FF 1982</a:t>
            </a:r>
          </a:p>
        </p:txBody>
      </p:sp>
      <p:sp>
        <p:nvSpPr>
          <p:cNvPr id="29" name="Flowchart: Direct Access Storage 28">
            <a:extLst>
              <a:ext uri="{FF2B5EF4-FFF2-40B4-BE49-F238E27FC236}">
                <a16:creationId xmlns:a16="http://schemas.microsoft.com/office/drawing/2014/main" id="{89675470-0028-44B7-92DF-5B7FD9154DAF}"/>
              </a:ext>
            </a:extLst>
          </p:cNvPr>
          <p:cNvSpPr/>
          <p:nvPr/>
        </p:nvSpPr>
        <p:spPr>
          <a:xfrm>
            <a:off x="7032104" y="2060848"/>
            <a:ext cx="432048" cy="936104"/>
          </a:xfrm>
          <a:prstGeom prst="flowChartMagneticDrum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CA" sz="1400" dirty="0"/>
              <a:t>T1FF 1983</a:t>
            </a:r>
          </a:p>
        </p:txBody>
      </p:sp>
      <p:sp>
        <p:nvSpPr>
          <p:cNvPr id="30" name="Flowchart: Direct Access Storage 29">
            <a:extLst>
              <a:ext uri="{FF2B5EF4-FFF2-40B4-BE49-F238E27FC236}">
                <a16:creationId xmlns:a16="http://schemas.microsoft.com/office/drawing/2014/main" id="{51F132DA-3F32-4FDC-BC0F-5ABD596213D1}"/>
              </a:ext>
            </a:extLst>
          </p:cNvPr>
          <p:cNvSpPr/>
          <p:nvPr/>
        </p:nvSpPr>
        <p:spPr>
          <a:xfrm>
            <a:off x="7392144" y="2060848"/>
            <a:ext cx="432048" cy="936104"/>
          </a:xfrm>
          <a:prstGeom prst="flowChartMagneticDrum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CA" sz="1400" dirty="0"/>
              <a:t>T1FF 1984</a:t>
            </a:r>
          </a:p>
        </p:txBody>
      </p:sp>
      <p:sp>
        <p:nvSpPr>
          <p:cNvPr id="31" name="Flowchart: Direct Access Storage 30">
            <a:extLst>
              <a:ext uri="{FF2B5EF4-FFF2-40B4-BE49-F238E27FC236}">
                <a16:creationId xmlns:a16="http://schemas.microsoft.com/office/drawing/2014/main" id="{2ECAC77A-3F2C-44D7-9390-BDDCC25D9C46}"/>
              </a:ext>
            </a:extLst>
          </p:cNvPr>
          <p:cNvSpPr/>
          <p:nvPr/>
        </p:nvSpPr>
        <p:spPr>
          <a:xfrm>
            <a:off x="7752184" y="2061922"/>
            <a:ext cx="432048" cy="936104"/>
          </a:xfrm>
          <a:prstGeom prst="flowChartMagneticDrum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CA" sz="1400" dirty="0"/>
              <a:t>T1FF 1985</a:t>
            </a:r>
          </a:p>
        </p:txBody>
      </p:sp>
      <p:sp>
        <p:nvSpPr>
          <p:cNvPr id="32" name="Flowchart: Direct Access Storage 31">
            <a:extLst>
              <a:ext uri="{FF2B5EF4-FFF2-40B4-BE49-F238E27FC236}">
                <a16:creationId xmlns:a16="http://schemas.microsoft.com/office/drawing/2014/main" id="{7B7FD87C-EBFE-41F3-B978-D8B400FF2501}"/>
              </a:ext>
            </a:extLst>
          </p:cNvPr>
          <p:cNvSpPr/>
          <p:nvPr/>
        </p:nvSpPr>
        <p:spPr>
          <a:xfrm>
            <a:off x="8112224" y="2061922"/>
            <a:ext cx="432048" cy="936104"/>
          </a:xfrm>
          <a:prstGeom prst="flowChartMagneticDrum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CA" sz="1400" dirty="0"/>
              <a:t>T1FF 1986</a:t>
            </a:r>
          </a:p>
        </p:txBody>
      </p:sp>
      <p:sp>
        <p:nvSpPr>
          <p:cNvPr id="33" name="Flowchart: Direct Access Storage 32">
            <a:extLst>
              <a:ext uri="{FF2B5EF4-FFF2-40B4-BE49-F238E27FC236}">
                <a16:creationId xmlns:a16="http://schemas.microsoft.com/office/drawing/2014/main" id="{AD8BA1B9-9373-4525-AD8F-06A8838C8C77}"/>
              </a:ext>
            </a:extLst>
          </p:cNvPr>
          <p:cNvSpPr/>
          <p:nvPr/>
        </p:nvSpPr>
        <p:spPr>
          <a:xfrm>
            <a:off x="8472264" y="2061922"/>
            <a:ext cx="432048" cy="936104"/>
          </a:xfrm>
          <a:prstGeom prst="flowChartMagneticDrum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CA" sz="1400" dirty="0"/>
              <a:t>…</a:t>
            </a:r>
          </a:p>
        </p:txBody>
      </p:sp>
      <p:sp>
        <p:nvSpPr>
          <p:cNvPr id="34" name="Flowchart: Direct Access Storage 33">
            <a:extLst>
              <a:ext uri="{FF2B5EF4-FFF2-40B4-BE49-F238E27FC236}">
                <a16:creationId xmlns:a16="http://schemas.microsoft.com/office/drawing/2014/main" id="{0167670C-B19E-4A9B-9C62-BD4B9F532146}"/>
              </a:ext>
            </a:extLst>
          </p:cNvPr>
          <p:cNvSpPr/>
          <p:nvPr/>
        </p:nvSpPr>
        <p:spPr>
          <a:xfrm>
            <a:off x="8832304" y="2060848"/>
            <a:ext cx="432048" cy="936104"/>
          </a:xfrm>
          <a:prstGeom prst="flowChartMagneticDrum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CA" sz="1400" dirty="0"/>
              <a:t>T1FF 2017</a:t>
            </a:r>
          </a:p>
        </p:txBody>
      </p:sp>
      <p:sp>
        <p:nvSpPr>
          <p:cNvPr id="35" name="Flowchart: Direct Access Storage 34">
            <a:extLst>
              <a:ext uri="{FF2B5EF4-FFF2-40B4-BE49-F238E27FC236}">
                <a16:creationId xmlns:a16="http://schemas.microsoft.com/office/drawing/2014/main" id="{734FC7F6-FA9A-4E5B-901B-5806236E203E}"/>
              </a:ext>
            </a:extLst>
          </p:cNvPr>
          <p:cNvSpPr/>
          <p:nvPr/>
        </p:nvSpPr>
        <p:spPr>
          <a:xfrm>
            <a:off x="9192344" y="2060848"/>
            <a:ext cx="432048" cy="936104"/>
          </a:xfrm>
          <a:prstGeom prst="flowChartMagneticDrum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CA" sz="1400" dirty="0"/>
              <a:t>T1FF 2018</a:t>
            </a:r>
          </a:p>
        </p:txBody>
      </p:sp>
      <p:sp>
        <p:nvSpPr>
          <p:cNvPr id="36" name="Flowchart: Direct Access Storage 35">
            <a:extLst>
              <a:ext uri="{FF2B5EF4-FFF2-40B4-BE49-F238E27FC236}">
                <a16:creationId xmlns:a16="http://schemas.microsoft.com/office/drawing/2014/main" id="{7D2D5AAC-4A69-4BAC-9EA2-80FC515B8F38}"/>
              </a:ext>
            </a:extLst>
          </p:cNvPr>
          <p:cNvSpPr/>
          <p:nvPr/>
        </p:nvSpPr>
        <p:spPr>
          <a:xfrm>
            <a:off x="9552384" y="2060848"/>
            <a:ext cx="432048" cy="936104"/>
          </a:xfrm>
          <a:prstGeom prst="flowChartMagneticDrum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CA" sz="1400" dirty="0"/>
              <a:t>T1FF 2019</a:t>
            </a:r>
          </a:p>
        </p:txBody>
      </p:sp>
      <p:sp>
        <p:nvSpPr>
          <p:cNvPr id="37" name="Flowchart: Direct Access Storage 36">
            <a:extLst>
              <a:ext uri="{FF2B5EF4-FFF2-40B4-BE49-F238E27FC236}">
                <a16:creationId xmlns:a16="http://schemas.microsoft.com/office/drawing/2014/main" id="{C563B222-A504-4B43-9C5D-A26F16D65270}"/>
              </a:ext>
            </a:extLst>
          </p:cNvPr>
          <p:cNvSpPr/>
          <p:nvPr/>
        </p:nvSpPr>
        <p:spPr>
          <a:xfrm>
            <a:off x="6672064" y="4220014"/>
            <a:ext cx="432048" cy="936104"/>
          </a:xfrm>
          <a:prstGeom prst="flowChartMagneticDrum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CA" sz="1400" dirty="0"/>
              <a:t>T4 1997</a:t>
            </a:r>
          </a:p>
        </p:txBody>
      </p:sp>
      <p:sp>
        <p:nvSpPr>
          <p:cNvPr id="38" name="Flowchart: Direct Access Storage 37">
            <a:extLst>
              <a:ext uri="{FF2B5EF4-FFF2-40B4-BE49-F238E27FC236}">
                <a16:creationId xmlns:a16="http://schemas.microsoft.com/office/drawing/2014/main" id="{E2933537-4018-4E90-96E9-B7645BE3DD33}"/>
              </a:ext>
            </a:extLst>
          </p:cNvPr>
          <p:cNvSpPr/>
          <p:nvPr/>
        </p:nvSpPr>
        <p:spPr>
          <a:xfrm>
            <a:off x="7032104" y="4220014"/>
            <a:ext cx="432048" cy="936104"/>
          </a:xfrm>
          <a:prstGeom prst="flowChartMagneticDrum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CA" sz="1400" dirty="0"/>
              <a:t>T4 1998</a:t>
            </a:r>
          </a:p>
        </p:txBody>
      </p:sp>
      <p:sp>
        <p:nvSpPr>
          <p:cNvPr id="39" name="Flowchart: Direct Access Storage 38">
            <a:extLst>
              <a:ext uri="{FF2B5EF4-FFF2-40B4-BE49-F238E27FC236}">
                <a16:creationId xmlns:a16="http://schemas.microsoft.com/office/drawing/2014/main" id="{3E963ED5-74D8-44ED-A37C-EAE51EF1E40B}"/>
              </a:ext>
            </a:extLst>
          </p:cNvPr>
          <p:cNvSpPr/>
          <p:nvPr/>
        </p:nvSpPr>
        <p:spPr>
          <a:xfrm>
            <a:off x="7392144" y="4220014"/>
            <a:ext cx="432048" cy="936104"/>
          </a:xfrm>
          <a:prstGeom prst="flowChartMagneticDrum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CA" sz="1400" dirty="0"/>
              <a:t>T4 1999</a:t>
            </a:r>
          </a:p>
        </p:txBody>
      </p:sp>
      <p:sp>
        <p:nvSpPr>
          <p:cNvPr id="40" name="Flowchart: Direct Access Storage 39">
            <a:extLst>
              <a:ext uri="{FF2B5EF4-FFF2-40B4-BE49-F238E27FC236}">
                <a16:creationId xmlns:a16="http://schemas.microsoft.com/office/drawing/2014/main" id="{E1D0C44E-EE27-4FD5-BD63-DFC9B39363FE}"/>
              </a:ext>
            </a:extLst>
          </p:cNvPr>
          <p:cNvSpPr/>
          <p:nvPr/>
        </p:nvSpPr>
        <p:spPr>
          <a:xfrm>
            <a:off x="7752184" y="4221088"/>
            <a:ext cx="432048" cy="936104"/>
          </a:xfrm>
          <a:prstGeom prst="flowChartMagneticDrum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CA" sz="1400" dirty="0"/>
              <a:t> T4 2000</a:t>
            </a:r>
          </a:p>
        </p:txBody>
      </p:sp>
      <p:sp>
        <p:nvSpPr>
          <p:cNvPr id="41" name="Flowchart: Direct Access Storage 40">
            <a:extLst>
              <a:ext uri="{FF2B5EF4-FFF2-40B4-BE49-F238E27FC236}">
                <a16:creationId xmlns:a16="http://schemas.microsoft.com/office/drawing/2014/main" id="{52F92FDF-F4D2-41F2-A74F-BD44CED79654}"/>
              </a:ext>
            </a:extLst>
          </p:cNvPr>
          <p:cNvSpPr/>
          <p:nvPr/>
        </p:nvSpPr>
        <p:spPr>
          <a:xfrm>
            <a:off x="8112224" y="4221088"/>
            <a:ext cx="432048" cy="936104"/>
          </a:xfrm>
          <a:prstGeom prst="flowChartMagneticDrum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CA" sz="1400" dirty="0"/>
              <a:t>T4 2001</a:t>
            </a:r>
          </a:p>
        </p:txBody>
      </p:sp>
      <p:sp>
        <p:nvSpPr>
          <p:cNvPr id="42" name="Flowchart: Direct Access Storage 41">
            <a:extLst>
              <a:ext uri="{FF2B5EF4-FFF2-40B4-BE49-F238E27FC236}">
                <a16:creationId xmlns:a16="http://schemas.microsoft.com/office/drawing/2014/main" id="{6EBDBD14-DE18-43D8-A5B3-C690BB79BCD1}"/>
              </a:ext>
            </a:extLst>
          </p:cNvPr>
          <p:cNvSpPr/>
          <p:nvPr/>
        </p:nvSpPr>
        <p:spPr>
          <a:xfrm>
            <a:off x="8472264" y="4221088"/>
            <a:ext cx="432048" cy="936104"/>
          </a:xfrm>
          <a:prstGeom prst="flowChartMagneticDrum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CA" sz="1400" dirty="0"/>
              <a:t>…</a:t>
            </a:r>
          </a:p>
        </p:txBody>
      </p:sp>
      <p:sp>
        <p:nvSpPr>
          <p:cNvPr id="43" name="Flowchart: Direct Access Storage 42">
            <a:extLst>
              <a:ext uri="{FF2B5EF4-FFF2-40B4-BE49-F238E27FC236}">
                <a16:creationId xmlns:a16="http://schemas.microsoft.com/office/drawing/2014/main" id="{4B85F95E-6ED3-495E-BDA9-5FCE7F282E41}"/>
              </a:ext>
            </a:extLst>
          </p:cNvPr>
          <p:cNvSpPr/>
          <p:nvPr/>
        </p:nvSpPr>
        <p:spPr>
          <a:xfrm>
            <a:off x="8832304" y="4220014"/>
            <a:ext cx="432048" cy="936104"/>
          </a:xfrm>
          <a:prstGeom prst="flowChartMagneticDrum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CA" sz="1400" dirty="0"/>
              <a:t>T4 2018</a:t>
            </a:r>
          </a:p>
        </p:txBody>
      </p:sp>
      <p:sp>
        <p:nvSpPr>
          <p:cNvPr id="44" name="Flowchart: Direct Access Storage 43">
            <a:extLst>
              <a:ext uri="{FF2B5EF4-FFF2-40B4-BE49-F238E27FC236}">
                <a16:creationId xmlns:a16="http://schemas.microsoft.com/office/drawing/2014/main" id="{53C38BFD-4581-47B6-AB2F-BF34ABD98901}"/>
              </a:ext>
            </a:extLst>
          </p:cNvPr>
          <p:cNvSpPr/>
          <p:nvPr/>
        </p:nvSpPr>
        <p:spPr>
          <a:xfrm>
            <a:off x="9192344" y="4220014"/>
            <a:ext cx="432048" cy="936104"/>
          </a:xfrm>
          <a:prstGeom prst="flowChartMagneticDrum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CA" sz="1400" dirty="0"/>
              <a:t>T4 2019</a:t>
            </a:r>
          </a:p>
        </p:txBody>
      </p:sp>
      <p:sp>
        <p:nvSpPr>
          <p:cNvPr id="45" name="Flowchart: Direct Access Storage 44">
            <a:extLst>
              <a:ext uri="{FF2B5EF4-FFF2-40B4-BE49-F238E27FC236}">
                <a16:creationId xmlns:a16="http://schemas.microsoft.com/office/drawing/2014/main" id="{CEE156CF-B07B-444F-8059-8D5F9E2C41B7}"/>
              </a:ext>
            </a:extLst>
          </p:cNvPr>
          <p:cNvSpPr/>
          <p:nvPr/>
        </p:nvSpPr>
        <p:spPr>
          <a:xfrm>
            <a:off x="9552384" y="4220014"/>
            <a:ext cx="432048" cy="936104"/>
          </a:xfrm>
          <a:prstGeom prst="flowChartMagneticDrum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CA" sz="1400" dirty="0"/>
              <a:t>T4 2020</a:t>
            </a:r>
          </a:p>
        </p:txBody>
      </p:sp>
      <p:sp>
        <p:nvSpPr>
          <p:cNvPr id="46" name="Can 116">
            <a:extLst>
              <a:ext uri="{FF2B5EF4-FFF2-40B4-BE49-F238E27FC236}">
                <a16:creationId xmlns:a16="http://schemas.microsoft.com/office/drawing/2014/main" id="{B6E35E1A-85E0-45BB-8814-61A75BBB506F}"/>
              </a:ext>
            </a:extLst>
          </p:cNvPr>
          <p:cNvSpPr/>
          <p:nvPr/>
        </p:nvSpPr>
        <p:spPr>
          <a:xfrm rot="5400000">
            <a:off x="6852084" y="2959874"/>
            <a:ext cx="936104" cy="1296144"/>
          </a:xfrm>
          <a:prstGeom prst="can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CA" sz="1400" dirty="0"/>
              <a:t>Tax based family files for children</a:t>
            </a:r>
          </a:p>
          <a:p>
            <a:pPr algn="ctr"/>
            <a:r>
              <a:rPr lang="en-CA" sz="1400" dirty="0"/>
              <a:t>1982</a:t>
            </a:r>
          </a:p>
        </p:txBody>
      </p:sp>
      <p:sp>
        <p:nvSpPr>
          <p:cNvPr id="47" name="Flowchart: Direct Access Storage 46">
            <a:extLst>
              <a:ext uri="{FF2B5EF4-FFF2-40B4-BE49-F238E27FC236}">
                <a16:creationId xmlns:a16="http://schemas.microsoft.com/office/drawing/2014/main" id="{4111CAEF-44B3-46AC-A57F-EC617E2C469E}"/>
              </a:ext>
            </a:extLst>
          </p:cNvPr>
          <p:cNvSpPr/>
          <p:nvPr/>
        </p:nvSpPr>
        <p:spPr>
          <a:xfrm>
            <a:off x="8112224" y="3140968"/>
            <a:ext cx="432048" cy="936104"/>
          </a:xfrm>
          <a:prstGeom prst="flowChartMagneticDrum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CA" sz="1400" dirty="0"/>
              <a:t>…</a:t>
            </a:r>
          </a:p>
        </p:txBody>
      </p:sp>
      <p:sp>
        <p:nvSpPr>
          <p:cNvPr id="48" name="Can 125">
            <a:extLst>
              <a:ext uri="{FF2B5EF4-FFF2-40B4-BE49-F238E27FC236}">
                <a16:creationId xmlns:a16="http://schemas.microsoft.com/office/drawing/2014/main" id="{5A8EA867-455D-48E7-ACBE-5AB96E3C4287}"/>
              </a:ext>
            </a:extLst>
          </p:cNvPr>
          <p:cNvSpPr/>
          <p:nvPr/>
        </p:nvSpPr>
        <p:spPr>
          <a:xfrm rot="5400000">
            <a:off x="8940316" y="2960948"/>
            <a:ext cx="936104" cy="1296144"/>
          </a:xfrm>
          <a:prstGeom prst="can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CA" sz="1400" dirty="0"/>
              <a:t>Tax based family files for children</a:t>
            </a:r>
          </a:p>
          <a:p>
            <a:pPr algn="ctr"/>
            <a:r>
              <a:rPr lang="en-CA" sz="1400" dirty="0"/>
              <a:t>2019</a:t>
            </a:r>
          </a:p>
        </p:txBody>
      </p:sp>
      <p:cxnSp>
        <p:nvCxnSpPr>
          <p:cNvPr id="49" name="Elbow Connector 127">
            <a:extLst>
              <a:ext uri="{FF2B5EF4-FFF2-40B4-BE49-F238E27FC236}">
                <a16:creationId xmlns:a16="http://schemas.microsoft.com/office/drawing/2014/main" id="{21E06FEB-EC0A-4ECA-B255-6DC583779F85}"/>
              </a:ext>
            </a:extLst>
          </p:cNvPr>
          <p:cNvCxnSpPr>
            <a:stCxn id="20" idx="5"/>
            <a:endCxn id="28" idx="1"/>
          </p:cNvCxnSpPr>
          <p:nvPr/>
        </p:nvCxnSpPr>
        <p:spPr>
          <a:xfrm flipV="1">
            <a:off x="6096000" y="2528900"/>
            <a:ext cx="576064" cy="138652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0" name="Elbow Connector 128">
            <a:extLst>
              <a:ext uri="{FF2B5EF4-FFF2-40B4-BE49-F238E27FC236}">
                <a16:creationId xmlns:a16="http://schemas.microsoft.com/office/drawing/2014/main" id="{076DBFC7-088B-4695-9056-065838D93EFA}"/>
              </a:ext>
            </a:extLst>
          </p:cNvPr>
          <p:cNvCxnSpPr>
            <a:stCxn id="20" idx="5"/>
            <a:endCxn id="46" idx="3"/>
          </p:cNvCxnSpPr>
          <p:nvPr/>
        </p:nvCxnSpPr>
        <p:spPr>
          <a:xfrm flipV="1">
            <a:off x="6096000" y="3607946"/>
            <a:ext cx="576064" cy="30748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1" name="Elbow Connector 134">
            <a:extLst>
              <a:ext uri="{FF2B5EF4-FFF2-40B4-BE49-F238E27FC236}">
                <a16:creationId xmlns:a16="http://schemas.microsoft.com/office/drawing/2014/main" id="{C8D0AEFF-0AE7-49FD-97D9-AA082B3414F5}"/>
              </a:ext>
            </a:extLst>
          </p:cNvPr>
          <p:cNvCxnSpPr>
            <a:stCxn id="20" idx="5"/>
            <a:endCxn id="26" idx="3"/>
          </p:cNvCxnSpPr>
          <p:nvPr/>
        </p:nvCxnSpPr>
        <p:spPr>
          <a:xfrm>
            <a:off x="6096000" y="3915428"/>
            <a:ext cx="576064" cy="167381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2" name="Elbow Connector 131">
            <a:extLst>
              <a:ext uri="{FF2B5EF4-FFF2-40B4-BE49-F238E27FC236}">
                <a16:creationId xmlns:a16="http://schemas.microsoft.com/office/drawing/2014/main" id="{199DDAA4-F40C-4746-B34E-32E86581ECEF}"/>
              </a:ext>
            </a:extLst>
          </p:cNvPr>
          <p:cNvCxnSpPr>
            <a:stCxn id="20" idx="5"/>
            <a:endCxn id="37" idx="1"/>
          </p:cNvCxnSpPr>
          <p:nvPr/>
        </p:nvCxnSpPr>
        <p:spPr>
          <a:xfrm>
            <a:off x="6096000" y="3915428"/>
            <a:ext cx="576064" cy="77263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3" name="Elbow Connector 33">
            <a:extLst>
              <a:ext uri="{FF2B5EF4-FFF2-40B4-BE49-F238E27FC236}">
                <a16:creationId xmlns:a16="http://schemas.microsoft.com/office/drawing/2014/main" id="{1CF7E723-4DD1-4C8E-A52D-707ECAB69286}"/>
              </a:ext>
            </a:extLst>
          </p:cNvPr>
          <p:cNvCxnSpPr>
            <a:cxnSpLocks/>
            <a:stCxn id="10" idx="4"/>
            <a:endCxn id="20" idx="2"/>
          </p:cNvCxnSpPr>
          <p:nvPr/>
        </p:nvCxnSpPr>
        <p:spPr>
          <a:xfrm flipV="1">
            <a:off x="5087888" y="4041443"/>
            <a:ext cx="504056" cy="152923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1817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B623CA4-0FCF-4E4E-A435-819F535598B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CA" b="1" dirty="0">
                <a:latin typeface="+mn-lt"/>
              </a:rPr>
              <a:t>Our online products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98423CB-9C96-49B3-82D2-D0D1D2AB99B1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442301"/>
            <a:ext cx="10697308" cy="47346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CA" b="1" dirty="0"/>
              <a:t>Immigration Portal </a:t>
            </a:r>
            <a:r>
              <a:rPr lang="en-CA" sz="2000" b="1" dirty="0">
                <a:hlinkClick r:id="rId5"/>
              </a:rPr>
              <a:t>www.statcan.gc.ca/immigration-e</a:t>
            </a:r>
            <a:r>
              <a:rPr lang="en-CA" sz="2000" b="1" dirty="0"/>
              <a:t> </a:t>
            </a:r>
          </a:p>
          <a:p>
            <a:pPr>
              <a:defRPr/>
            </a:pPr>
            <a:r>
              <a:rPr lang="en-CA" dirty="0"/>
              <a:t>Technical report / User guide</a:t>
            </a:r>
          </a:p>
          <a:p>
            <a:pPr lvl="1">
              <a:buClr>
                <a:srgbClr val="31708D"/>
              </a:buClr>
              <a:buFont typeface="Arial" charset="0"/>
              <a:buChar char="•"/>
              <a:defRPr/>
            </a:pPr>
            <a:r>
              <a:rPr lang="en-CA" sz="1600" dirty="0"/>
              <a:t>Describes the IMDB, its components and quality</a:t>
            </a:r>
          </a:p>
          <a:p>
            <a:pPr lvl="1">
              <a:buClr>
                <a:srgbClr val="31708D"/>
              </a:buClr>
              <a:buFont typeface="Arial" charset="0"/>
              <a:buChar char="•"/>
              <a:defRPr/>
            </a:pPr>
            <a:r>
              <a:rPr lang="en-CA" sz="1600" dirty="0"/>
              <a:t>Provides examples for analysis</a:t>
            </a:r>
          </a:p>
          <a:p>
            <a:pPr lvl="1">
              <a:buClr>
                <a:srgbClr val="31708D"/>
              </a:buClr>
              <a:buFont typeface="Arial" charset="0"/>
              <a:buChar char="•"/>
              <a:defRPr/>
            </a:pPr>
            <a:r>
              <a:rPr lang="en-CA" sz="1600" u="sng" dirty="0"/>
              <a:t>https://www150.statcan.gc.ca/n1/pub/11-633-x/11-633-x2021008-eng.htm</a:t>
            </a:r>
          </a:p>
          <a:p>
            <a:pPr>
              <a:defRPr/>
            </a:pPr>
            <a:r>
              <a:rPr lang="en-CA" dirty="0"/>
              <a:t>Interactive application</a:t>
            </a:r>
          </a:p>
          <a:p>
            <a:pPr lvl="1">
              <a:buClr>
                <a:srgbClr val="31708D"/>
              </a:buClr>
              <a:defRPr/>
            </a:pPr>
            <a:r>
              <a:rPr lang="en-CA" sz="1600" dirty="0"/>
              <a:t>Income: </a:t>
            </a:r>
            <a:r>
              <a:rPr lang="en-CA" sz="1600" dirty="0">
                <a:hlinkClick r:id="rId6"/>
              </a:rPr>
              <a:t>https://www150.statcan.gc.ca/n1/pub/71-607-x/71-607-x2019003-eng.htm</a:t>
            </a:r>
            <a:r>
              <a:rPr lang="en-CA" sz="1600" dirty="0"/>
              <a:t> </a:t>
            </a:r>
          </a:p>
          <a:p>
            <a:pPr lvl="1">
              <a:buClr>
                <a:srgbClr val="31708D"/>
              </a:buClr>
              <a:defRPr/>
            </a:pPr>
            <a:r>
              <a:rPr lang="en-CA" sz="1600" dirty="0"/>
              <a:t>Mobility: </a:t>
            </a:r>
            <a:r>
              <a:rPr lang="en-CA" sz="1600" dirty="0">
                <a:hlinkClick r:id="rId7"/>
              </a:rPr>
              <a:t>https://www150.statcan.gc.ca/n1/pub/71-607-x/71-607-x2019033-eng.htm</a:t>
            </a:r>
            <a:r>
              <a:rPr lang="en-CA" sz="1600" dirty="0"/>
              <a:t>  </a:t>
            </a:r>
          </a:p>
          <a:p>
            <a:pPr lvl="1">
              <a:buClr>
                <a:srgbClr val="31708D"/>
              </a:buClr>
              <a:defRPr/>
            </a:pPr>
            <a:endParaRPr lang="en-CA" altLang="en-US" sz="1200" dirty="0"/>
          </a:p>
          <a:p>
            <a:pPr>
              <a:defRPr/>
            </a:pPr>
            <a:r>
              <a:rPr lang="en-CA" dirty="0"/>
              <a:t>Dynamic tables</a:t>
            </a:r>
          </a:p>
          <a:p>
            <a:pPr lvl="1">
              <a:buClr>
                <a:srgbClr val="31708D"/>
              </a:buClr>
              <a:buFont typeface="Arial" charset="0"/>
              <a:buChar char="•"/>
              <a:defRPr/>
            </a:pPr>
            <a:r>
              <a:rPr lang="en-CA" sz="1600" dirty="0"/>
              <a:t>National/provincial/sub-provincial tables </a:t>
            </a:r>
          </a:p>
          <a:p>
            <a:pPr lvl="1">
              <a:buClr>
                <a:srgbClr val="31708D"/>
              </a:buClr>
              <a:buFont typeface="Arial" charset="0"/>
              <a:buChar char="•"/>
              <a:defRPr/>
            </a:pPr>
            <a:r>
              <a:rPr lang="en-CA" sz="1600" dirty="0"/>
              <a:t>Outcomes on income and mobility </a:t>
            </a:r>
          </a:p>
          <a:p>
            <a:pPr lvl="1"/>
            <a:r>
              <a:rPr lang="en-US" sz="1200" dirty="0">
                <a:hlinkClick r:id="rId8"/>
              </a:rPr>
              <a:t>Income of Immigrant tax-filers, by immigrant admission category and tax year, for Canada and provinces, 2019 constant dollars (statcan.gc.ca)</a:t>
            </a:r>
            <a:endParaRPr lang="en-CA" sz="1600" b="1" dirty="0"/>
          </a:p>
        </p:txBody>
      </p:sp>
    </p:spTree>
    <p:extLst>
      <p:ext uri="{BB962C8B-B14F-4D97-AF65-F5344CB8AC3E}">
        <p14:creationId xmlns:p14="http://schemas.microsoft.com/office/powerpoint/2010/main" val="14643243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7184</TotalTime>
  <Words>319</Words>
  <Application>Microsoft Office PowerPoint</Application>
  <PresentationFormat>Widescreen</PresentationFormat>
  <Paragraphs>55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Longitudinal Immigration Database (IMDB)</vt:lpstr>
      <vt:lpstr>PowerPoint Presentation</vt:lpstr>
      <vt:lpstr>Our online products</vt:lpstr>
    </vt:vector>
  </TitlesOfParts>
  <Company>StatCan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Mitrovic, Nikola - OCE/BCR</dc:creator>
  <cp:lastModifiedBy>SATHYA GNANIAH</cp:lastModifiedBy>
  <cp:revision>321</cp:revision>
  <dcterms:created xsi:type="dcterms:W3CDTF">2021-04-29T18:32:32Z</dcterms:created>
  <dcterms:modified xsi:type="dcterms:W3CDTF">2022-11-28T19:51:23Z</dcterms:modified>
</cp:coreProperties>
</file>