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6"/>
  </p:notesMasterIdLst>
  <p:handoutMasterIdLst>
    <p:handoutMasterId r:id="rId27"/>
  </p:handoutMasterIdLst>
  <p:sldIdLst>
    <p:sldId id="261" r:id="rId3"/>
    <p:sldId id="288" r:id="rId4"/>
    <p:sldId id="300" r:id="rId5"/>
    <p:sldId id="260" r:id="rId6"/>
    <p:sldId id="280" r:id="rId7"/>
    <p:sldId id="259" r:id="rId8"/>
    <p:sldId id="279" r:id="rId9"/>
    <p:sldId id="287" r:id="rId10"/>
    <p:sldId id="303" r:id="rId11"/>
    <p:sldId id="281" r:id="rId12"/>
    <p:sldId id="301" r:id="rId13"/>
    <p:sldId id="294" r:id="rId14"/>
    <p:sldId id="295" r:id="rId15"/>
    <p:sldId id="296" r:id="rId16"/>
    <p:sldId id="297" r:id="rId17"/>
    <p:sldId id="298" r:id="rId18"/>
    <p:sldId id="299" r:id="rId19"/>
    <p:sldId id="302" r:id="rId20"/>
    <p:sldId id="290" r:id="rId21"/>
    <p:sldId id="291" r:id="rId22"/>
    <p:sldId id="293" r:id="rId23"/>
    <p:sldId id="304" r:id="rId24"/>
    <p:sldId id="264" r:id="rId25"/>
  </p:sldIdLst>
  <p:sldSz cx="12192000" cy="6858000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7C8"/>
    <a:srgbClr val="173250"/>
    <a:srgbClr val="183351"/>
    <a:srgbClr val="1F324F"/>
    <a:srgbClr val="78B690"/>
    <a:srgbClr val="2683C6"/>
    <a:srgbClr val="193251"/>
    <a:srgbClr val="D1E7F6"/>
    <a:srgbClr val="316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80" autoAdjust="0"/>
    <p:restoredTop sz="66520" autoAdjust="0"/>
  </p:normalViewPr>
  <p:slideViewPr>
    <p:cSldViewPr snapToGrid="0">
      <p:cViewPr varScale="1">
        <p:scale>
          <a:sx n="75" d="100"/>
          <a:sy n="75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-1877"/>
    </p:cViewPr>
  </p:sorterViewPr>
  <p:notesViewPr>
    <p:cSldViewPr snapToGrid="0">
      <p:cViewPr varScale="1">
        <p:scale>
          <a:sx n="88" d="100"/>
          <a:sy n="88" d="100"/>
        </p:scale>
        <p:origin x="36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04FA4-5A84-4344-8277-202F11DC13D3}" type="doc">
      <dgm:prSet loTypeId="urn:microsoft.com/office/officeart/2005/8/layout/hierarchy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CA"/>
        </a:p>
      </dgm:t>
    </dgm:pt>
    <dgm:pt modelId="{B541AFA7-9ED2-4A0F-BCCB-B697045FFA3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3600" dirty="0" smtClean="0"/>
            <a:t>Budget 2016</a:t>
          </a:r>
          <a:endParaRPr lang="en-CA" sz="3600" dirty="0"/>
        </a:p>
      </dgm:t>
    </dgm:pt>
    <dgm:pt modelId="{821A7B02-79C8-4722-8E8A-E8FB89D42882}" type="parTrans" cxnId="{8D763138-D752-409E-A3D5-B0458888D9EC}">
      <dgm:prSet/>
      <dgm:spPr/>
      <dgm:t>
        <a:bodyPr/>
        <a:lstStyle/>
        <a:p>
          <a:endParaRPr lang="en-CA"/>
        </a:p>
      </dgm:t>
    </dgm:pt>
    <dgm:pt modelId="{127147AE-1A62-42AD-A84A-9B3658E7847A}" type="sibTrans" cxnId="{8D763138-D752-409E-A3D5-B0458888D9EC}">
      <dgm:prSet/>
      <dgm:spPr/>
      <dgm:t>
        <a:bodyPr/>
        <a:lstStyle/>
        <a:p>
          <a:endParaRPr lang="en-CA"/>
        </a:p>
      </dgm:t>
    </dgm:pt>
    <dgm:pt modelId="{0BB258D7-C9C6-4B5D-8BB1-26FFE05CBE81}">
      <dgm:prSet phldrT="[Text]" custT="1"/>
      <dgm:spPr/>
      <dgm:t>
        <a:bodyPr/>
        <a:lstStyle/>
        <a:p>
          <a:r>
            <a:rPr lang="en-CA" altLang="en-US" sz="1800" dirty="0" smtClean="0"/>
            <a:t>Funds allocated to Statistics Canada to investigate and develop options related to “methods for gathering data on purchases of Canadian housing by foreign homebuyers”</a:t>
          </a:r>
          <a:endParaRPr lang="en-CA" sz="1800" dirty="0"/>
        </a:p>
      </dgm:t>
    </dgm:pt>
    <dgm:pt modelId="{77754190-146E-4A93-B419-AC9BC39FAA7E}" type="parTrans" cxnId="{88DD1F13-77C7-4402-9C6C-48D197DEF83C}">
      <dgm:prSet/>
      <dgm:spPr/>
      <dgm:t>
        <a:bodyPr/>
        <a:lstStyle/>
        <a:p>
          <a:endParaRPr lang="en-CA"/>
        </a:p>
      </dgm:t>
    </dgm:pt>
    <dgm:pt modelId="{9DA7CCD8-5D04-4C4B-BB71-0808D9F11281}" type="sibTrans" cxnId="{88DD1F13-77C7-4402-9C6C-48D197DEF83C}">
      <dgm:prSet/>
      <dgm:spPr/>
      <dgm:t>
        <a:bodyPr/>
        <a:lstStyle/>
        <a:p>
          <a:endParaRPr lang="en-CA"/>
        </a:p>
      </dgm:t>
    </dgm:pt>
    <dgm:pt modelId="{61E9A13E-A853-48BE-BB64-208CD3CEA752}">
      <dgm:prSet phldrT="[Text]" custT="1"/>
      <dgm:spPr/>
      <dgm:t>
        <a:bodyPr/>
        <a:lstStyle/>
        <a:p>
          <a:r>
            <a:rPr lang="en-CA" altLang="en-US" sz="1800" dirty="0" smtClean="0"/>
            <a:t>Conclusion: Create a national property database which would consist of a listing of all properties within Canada</a:t>
          </a:r>
          <a:endParaRPr lang="en-CA" sz="1800" dirty="0"/>
        </a:p>
      </dgm:t>
    </dgm:pt>
    <dgm:pt modelId="{1E048808-E26B-4B7B-B539-5FCE5619F8E9}" type="parTrans" cxnId="{D0F68B40-FB2A-4D63-99BD-0218CAE1CB0F}">
      <dgm:prSet/>
      <dgm:spPr/>
      <dgm:t>
        <a:bodyPr/>
        <a:lstStyle/>
        <a:p>
          <a:endParaRPr lang="en-CA"/>
        </a:p>
      </dgm:t>
    </dgm:pt>
    <dgm:pt modelId="{C7E77581-C76A-4E3E-BF6D-C32FAB8BE6B9}" type="sibTrans" cxnId="{D0F68B40-FB2A-4D63-99BD-0218CAE1CB0F}">
      <dgm:prSet/>
      <dgm:spPr/>
      <dgm:t>
        <a:bodyPr/>
        <a:lstStyle/>
        <a:p>
          <a:endParaRPr lang="en-CA"/>
        </a:p>
      </dgm:t>
    </dgm:pt>
    <dgm:pt modelId="{08155557-A503-4DA6-912F-A91275556C53}">
      <dgm:prSet phldrT="[Text]" custT="1"/>
      <dgm:spPr>
        <a:solidFill>
          <a:srgbClr val="FF0000"/>
        </a:solidFill>
      </dgm:spPr>
      <dgm:t>
        <a:bodyPr/>
        <a:lstStyle/>
        <a:p>
          <a:r>
            <a:rPr lang="en-CA" sz="3600" dirty="0" smtClean="0"/>
            <a:t>Budget 2017</a:t>
          </a:r>
          <a:endParaRPr lang="en-CA" sz="3600" dirty="0"/>
        </a:p>
      </dgm:t>
    </dgm:pt>
    <dgm:pt modelId="{2AC60CCA-39FE-43E2-BCB9-FABD7C5BB3C2}" type="parTrans" cxnId="{E8E55546-2E2E-4C02-9786-DEAE6829C625}">
      <dgm:prSet/>
      <dgm:spPr/>
      <dgm:t>
        <a:bodyPr/>
        <a:lstStyle/>
        <a:p>
          <a:endParaRPr lang="en-CA"/>
        </a:p>
      </dgm:t>
    </dgm:pt>
    <dgm:pt modelId="{C45D45C8-E72E-4CBB-A133-988C8B459D49}" type="sibTrans" cxnId="{E8E55546-2E2E-4C02-9786-DEAE6829C625}">
      <dgm:prSet/>
      <dgm:spPr/>
      <dgm:t>
        <a:bodyPr/>
        <a:lstStyle/>
        <a:p>
          <a:endParaRPr lang="en-CA"/>
        </a:p>
      </dgm:t>
    </dgm:pt>
    <dgm:pt modelId="{8B25BF93-1C53-43A9-B7C1-59CABDDBA668}">
      <dgm:prSet custT="1"/>
      <dgm:spPr/>
      <dgm:t>
        <a:bodyPr/>
        <a:lstStyle/>
        <a:p>
          <a:r>
            <a:rPr lang="en-CA" altLang="en-US" sz="1800" dirty="0" smtClean="0"/>
            <a:t>“Budget 2017 also proposes to provide $39.9 million over five years, and $6.6 million per year thereafter, to Statistics Canada to develop and implement a new Housing Statistics Framework.”</a:t>
          </a:r>
          <a:endParaRPr lang="en-CA" altLang="en-US" sz="1800" dirty="0"/>
        </a:p>
      </dgm:t>
    </dgm:pt>
    <dgm:pt modelId="{49C21B91-EF9E-477F-99F1-EF3496717EDC}" type="parTrans" cxnId="{23C8916D-DFA8-4E57-8AD2-F983688922ED}">
      <dgm:prSet/>
      <dgm:spPr/>
      <dgm:t>
        <a:bodyPr/>
        <a:lstStyle/>
        <a:p>
          <a:endParaRPr lang="en-CA"/>
        </a:p>
      </dgm:t>
    </dgm:pt>
    <dgm:pt modelId="{1E7F87E6-0ACB-4CF5-8315-B14DC44BAA8B}" type="sibTrans" cxnId="{23C8916D-DFA8-4E57-8AD2-F983688922ED}">
      <dgm:prSet/>
      <dgm:spPr/>
      <dgm:t>
        <a:bodyPr/>
        <a:lstStyle/>
        <a:p>
          <a:endParaRPr lang="en-CA"/>
        </a:p>
      </dgm:t>
    </dgm:pt>
    <dgm:pt modelId="{BCD46141-105C-40C1-A971-741CF99364C7}">
      <dgm:prSet custT="1"/>
      <dgm:spPr/>
      <dgm:t>
        <a:bodyPr/>
        <a:lstStyle/>
        <a:p>
          <a:r>
            <a:rPr lang="en-CA" altLang="en-US" sz="1800" dirty="0" smtClean="0"/>
            <a:t>Data on non-resident ownership in Vancouver and Toronto to be released at the end of 2017</a:t>
          </a:r>
          <a:endParaRPr lang="en-CA" altLang="en-US" sz="1800" dirty="0"/>
        </a:p>
      </dgm:t>
    </dgm:pt>
    <dgm:pt modelId="{A7901944-DE52-440E-8CF1-89AFF641AAD4}" type="parTrans" cxnId="{7E26CC06-4C79-43B9-9A20-C7B8CA69048E}">
      <dgm:prSet/>
      <dgm:spPr/>
      <dgm:t>
        <a:bodyPr/>
        <a:lstStyle/>
        <a:p>
          <a:endParaRPr lang="en-CA"/>
        </a:p>
      </dgm:t>
    </dgm:pt>
    <dgm:pt modelId="{84396786-3865-4251-8D52-4C2C549FC57F}" type="sibTrans" cxnId="{7E26CC06-4C79-43B9-9A20-C7B8CA69048E}">
      <dgm:prSet/>
      <dgm:spPr/>
      <dgm:t>
        <a:bodyPr/>
        <a:lstStyle/>
        <a:p>
          <a:endParaRPr lang="en-CA"/>
        </a:p>
      </dgm:t>
    </dgm:pt>
    <dgm:pt modelId="{DDA7273F-FCA3-4750-A0FD-5842422D74D5}" type="pres">
      <dgm:prSet presAssocID="{78F04FA4-5A84-4344-8277-202F11DC13D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2A922EC3-C7DB-4EDE-891D-7641916330EF}" type="pres">
      <dgm:prSet presAssocID="{B541AFA7-9ED2-4A0F-BCCB-B697045FFA3A}" presName="root" presStyleCnt="0"/>
      <dgm:spPr/>
    </dgm:pt>
    <dgm:pt modelId="{EBBB8E9E-3F52-470F-B6CA-893A65844484}" type="pres">
      <dgm:prSet presAssocID="{B541AFA7-9ED2-4A0F-BCCB-B697045FFA3A}" presName="rootComposite" presStyleCnt="0"/>
      <dgm:spPr/>
    </dgm:pt>
    <dgm:pt modelId="{9BE69633-DCCB-4C8A-83D8-D5CA6001E113}" type="pres">
      <dgm:prSet presAssocID="{B541AFA7-9ED2-4A0F-BCCB-B697045FFA3A}" presName="rootText" presStyleLbl="node1" presStyleIdx="0" presStyleCnt="2" custScaleX="119015" custScaleY="53236"/>
      <dgm:spPr/>
      <dgm:t>
        <a:bodyPr/>
        <a:lstStyle/>
        <a:p>
          <a:endParaRPr lang="en-CA"/>
        </a:p>
      </dgm:t>
    </dgm:pt>
    <dgm:pt modelId="{68AEAED2-0356-4CCA-8B42-FEE2173979C3}" type="pres">
      <dgm:prSet presAssocID="{B541AFA7-9ED2-4A0F-BCCB-B697045FFA3A}" presName="rootConnector" presStyleLbl="node1" presStyleIdx="0" presStyleCnt="2"/>
      <dgm:spPr/>
      <dgm:t>
        <a:bodyPr/>
        <a:lstStyle/>
        <a:p>
          <a:endParaRPr lang="en-CA"/>
        </a:p>
      </dgm:t>
    </dgm:pt>
    <dgm:pt modelId="{E6B89DA0-AFD1-4016-9190-EC0D5B62D6C9}" type="pres">
      <dgm:prSet presAssocID="{B541AFA7-9ED2-4A0F-BCCB-B697045FFA3A}" presName="childShape" presStyleCnt="0"/>
      <dgm:spPr/>
    </dgm:pt>
    <dgm:pt modelId="{A4C273F2-0A76-4D75-8023-BF2736A6C536}" type="pres">
      <dgm:prSet presAssocID="{77754190-146E-4A93-B419-AC9BC39FAA7E}" presName="Name13" presStyleLbl="parChTrans1D2" presStyleIdx="0" presStyleCnt="4"/>
      <dgm:spPr/>
      <dgm:t>
        <a:bodyPr/>
        <a:lstStyle/>
        <a:p>
          <a:endParaRPr lang="en-CA"/>
        </a:p>
      </dgm:t>
    </dgm:pt>
    <dgm:pt modelId="{07D1BF56-F0A2-4FB6-B6D4-6DD35743A4BE}" type="pres">
      <dgm:prSet presAssocID="{0BB258D7-C9C6-4B5D-8BB1-26FFE05CBE81}" presName="childText" presStyleLbl="bgAcc1" presStyleIdx="0" presStyleCnt="4" custScaleX="184295" custScaleY="12716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FDC19C5-73E3-46E7-8398-100AA4B77CD1}" type="pres">
      <dgm:prSet presAssocID="{1E048808-E26B-4B7B-B539-5FCE5619F8E9}" presName="Name13" presStyleLbl="parChTrans1D2" presStyleIdx="1" presStyleCnt="4"/>
      <dgm:spPr/>
      <dgm:t>
        <a:bodyPr/>
        <a:lstStyle/>
        <a:p>
          <a:endParaRPr lang="en-CA"/>
        </a:p>
      </dgm:t>
    </dgm:pt>
    <dgm:pt modelId="{1237FDC9-526B-4866-823A-63F9314E581D}" type="pres">
      <dgm:prSet presAssocID="{61E9A13E-A853-48BE-BB64-208CD3CEA752}" presName="childText" presStyleLbl="bgAcc1" presStyleIdx="1" presStyleCnt="4" custScaleX="185899" custLinFactNeighborY="-10806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4FB9AA-38B2-469C-93AA-0DCA46EC723A}" type="pres">
      <dgm:prSet presAssocID="{08155557-A503-4DA6-912F-A91275556C53}" presName="root" presStyleCnt="0"/>
      <dgm:spPr/>
    </dgm:pt>
    <dgm:pt modelId="{95FE0DEE-7220-429F-8EBF-549D3460E037}" type="pres">
      <dgm:prSet presAssocID="{08155557-A503-4DA6-912F-A91275556C53}" presName="rootComposite" presStyleCnt="0"/>
      <dgm:spPr/>
    </dgm:pt>
    <dgm:pt modelId="{8BD3F60A-6179-4060-95D4-E959F966AD54}" type="pres">
      <dgm:prSet presAssocID="{08155557-A503-4DA6-912F-A91275556C53}" presName="rootText" presStyleLbl="node1" presStyleIdx="1" presStyleCnt="2" custScaleX="121631" custScaleY="52930"/>
      <dgm:spPr/>
      <dgm:t>
        <a:bodyPr/>
        <a:lstStyle/>
        <a:p>
          <a:endParaRPr lang="en-CA"/>
        </a:p>
      </dgm:t>
    </dgm:pt>
    <dgm:pt modelId="{6E0844D6-B3FB-4794-9E54-A12F1BEF7BF6}" type="pres">
      <dgm:prSet presAssocID="{08155557-A503-4DA6-912F-A91275556C53}" presName="rootConnector" presStyleLbl="node1" presStyleIdx="1" presStyleCnt="2"/>
      <dgm:spPr/>
      <dgm:t>
        <a:bodyPr/>
        <a:lstStyle/>
        <a:p>
          <a:endParaRPr lang="en-CA"/>
        </a:p>
      </dgm:t>
    </dgm:pt>
    <dgm:pt modelId="{1EDDCCA3-AA7F-4D36-9746-921F44302B19}" type="pres">
      <dgm:prSet presAssocID="{08155557-A503-4DA6-912F-A91275556C53}" presName="childShape" presStyleCnt="0"/>
      <dgm:spPr/>
    </dgm:pt>
    <dgm:pt modelId="{1B6AC36A-64E9-4EED-98AF-5DCE7A7BD916}" type="pres">
      <dgm:prSet presAssocID="{49C21B91-EF9E-477F-99F1-EF3496717EDC}" presName="Name13" presStyleLbl="parChTrans1D2" presStyleIdx="2" presStyleCnt="4"/>
      <dgm:spPr/>
      <dgm:t>
        <a:bodyPr/>
        <a:lstStyle/>
        <a:p>
          <a:endParaRPr lang="en-CA"/>
        </a:p>
      </dgm:t>
    </dgm:pt>
    <dgm:pt modelId="{4FA99044-0525-4B12-AE58-4A11825A110F}" type="pres">
      <dgm:prSet presAssocID="{8B25BF93-1C53-43A9-B7C1-59CABDDBA668}" presName="childText" presStyleLbl="bgAcc1" presStyleIdx="2" presStyleCnt="4" custScaleX="199187" custScaleY="11533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4F64653-E910-4957-B3BC-99FEBA5B571F}" type="pres">
      <dgm:prSet presAssocID="{A7901944-DE52-440E-8CF1-89AFF641AAD4}" presName="Name13" presStyleLbl="parChTrans1D2" presStyleIdx="3" presStyleCnt="4"/>
      <dgm:spPr/>
      <dgm:t>
        <a:bodyPr/>
        <a:lstStyle/>
        <a:p>
          <a:endParaRPr lang="en-CA"/>
        </a:p>
      </dgm:t>
    </dgm:pt>
    <dgm:pt modelId="{9200B40A-8A67-49C7-94D3-ECBD4009547C}" type="pres">
      <dgm:prSet presAssocID="{BCD46141-105C-40C1-A971-741CF99364C7}" presName="childText" presStyleLbl="bgAcc1" presStyleIdx="3" presStyleCnt="4" custScaleX="19753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F0E438C-BB10-427F-9700-CE545065B197}" type="presOf" srcId="{B541AFA7-9ED2-4A0F-BCCB-B697045FFA3A}" destId="{68AEAED2-0356-4CCA-8B42-FEE2173979C3}" srcOrd="1" destOrd="0" presId="urn:microsoft.com/office/officeart/2005/8/layout/hierarchy3"/>
    <dgm:cxn modelId="{91A41F5D-5EAF-4C8B-B909-825BE27E6F0C}" type="presOf" srcId="{08155557-A503-4DA6-912F-A91275556C53}" destId="{8BD3F60A-6179-4060-95D4-E959F966AD54}" srcOrd="0" destOrd="0" presId="urn:microsoft.com/office/officeart/2005/8/layout/hierarchy3"/>
    <dgm:cxn modelId="{D6DBBC8D-A569-41D5-8AA3-FD1D31B98EDE}" type="presOf" srcId="{77754190-146E-4A93-B419-AC9BC39FAA7E}" destId="{A4C273F2-0A76-4D75-8023-BF2736A6C536}" srcOrd="0" destOrd="0" presId="urn:microsoft.com/office/officeart/2005/8/layout/hierarchy3"/>
    <dgm:cxn modelId="{D0F68B40-FB2A-4D63-99BD-0218CAE1CB0F}" srcId="{B541AFA7-9ED2-4A0F-BCCB-B697045FFA3A}" destId="{61E9A13E-A853-48BE-BB64-208CD3CEA752}" srcOrd="1" destOrd="0" parTransId="{1E048808-E26B-4B7B-B539-5FCE5619F8E9}" sibTransId="{C7E77581-C76A-4E3E-BF6D-C32FAB8BE6B9}"/>
    <dgm:cxn modelId="{D0157A1C-6DD8-4E05-B8A9-A17AC5B87433}" type="presOf" srcId="{0BB258D7-C9C6-4B5D-8BB1-26FFE05CBE81}" destId="{07D1BF56-F0A2-4FB6-B6D4-6DD35743A4BE}" srcOrd="0" destOrd="0" presId="urn:microsoft.com/office/officeart/2005/8/layout/hierarchy3"/>
    <dgm:cxn modelId="{88DD1F13-77C7-4402-9C6C-48D197DEF83C}" srcId="{B541AFA7-9ED2-4A0F-BCCB-B697045FFA3A}" destId="{0BB258D7-C9C6-4B5D-8BB1-26FFE05CBE81}" srcOrd="0" destOrd="0" parTransId="{77754190-146E-4A93-B419-AC9BC39FAA7E}" sibTransId="{9DA7CCD8-5D04-4C4B-BB71-0808D9F11281}"/>
    <dgm:cxn modelId="{7DFA3420-69E6-4BCB-A1B9-7984FAB32F34}" type="presOf" srcId="{1E048808-E26B-4B7B-B539-5FCE5619F8E9}" destId="{2FDC19C5-73E3-46E7-8398-100AA4B77CD1}" srcOrd="0" destOrd="0" presId="urn:microsoft.com/office/officeart/2005/8/layout/hierarchy3"/>
    <dgm:cxn modelId="{00D4CAD8-64AA-469C-9121-E184CD82E0C9}" type="presOf" srcId="{78F04FA4-5A84-4344-8277-202F11DC13D3}" destId="{DDA7273F-FCA3-4750-A0FD-5842422D74D5}" srcOrd="0" destOrd="0" presId="urn:microsoft.com/office/officeart/2005/8/layout/hierarchy3"/>
    <dgm:cxn modelId="{36A6185D-4464-4176-BA39-A9F2EB170AD7}" type="presOf" srcId="{BCD46141-105C-40C1-A971-741CF99364C7}" destId="{9200B40A-8A67-49C7-94D3-ECBD4009547C}" srcOrd="0" destOrd="0" presId="urn:microsoft.com/office/officeart/2005/8/layout/hierarchy3"/>
    <dgm:cxn modelId="{35DF5D54-8BA6-4C03-B25D-E2747030D3BF}" type="presOf" srcId="{8B25BF93-1C53-43A9-B7C1-59CABDDBA668}" destId="{4FA99044-0525-4B12-AE58-4A11825A110F}" srcOrd="0" destOrd="0" presId="urn:microsoft.com/office/officeart/2005/8/layout/hierarchy3"/>
    <dgm:cxn modelId="{ED1C92D5-4997-490B-BE42-D5AA182C4DEA}" type="presOf" srcId="{61E9A13E-A853-48BE-BB64-208CD3CEA752}" destId="{1237FDC9-526B-4866-823A-63F9314E581D}" srcOrd="0" destOrd="0" presId="urn:microsoft.com/office/officeart/2005/8/layout/hierarchy3"/>
    <dgm:cxn modelId="{51E36FA6-B60C-47A1-A779-E33B8A906BA1}" type="presOf" srcId="{49C21B91-EF9E-477F-99F1-EF3496717EDC}" destId="{1B6AC36A-64E9-4EED-98AF-5DCE7A7BD916}" srcOrd="0" destOrd="0" presId="urn:microsoft.com/office/officeart/2005/8/layout/hierarchy3"/>
    <dgm:cxn modelId="{7E26CC06-4C79-43B9-9A20-C7B8CA69048E}" srcId="{08155557-A503-4DA6-912F-A91275556C53}" destId="{BCD46141-105C-40C1-A971-741CF99364C7}" srcOrd="1" destOrd="0" parTransId="{A7901944-DE52-440E-8CF1-89AFF641AAD4}" sibTransId="{84396786-3865-4251-8D52-4C2C549FC57F}"/>
    <dgm:cxn modelId="{8D763138-D752-409E-A3D5-B0458888D9EC}" srcId="{78F04FA4-5A84-4344-8277-202F11DC13D3}" destId="{B541AFA7-9ED2-4A0F-BCCB-B697045FFA3A}" srcOrd="0" destOrd="0" parTransId="{821A7B02-79C8-4722-8E8A-E8FB89D42882}" sibTransId="{127147AE-1A62-42AD-A84A-9B3658E7847A}"/>
    <dgm:cxn modelId="{57428501-2081-4725-B276-EBF56AB90674}" type="presOf" srcId="{A7901944-DE52-440E-8CF1-89AFF641AAD4}" destId="{B4F64653-E910-4957-B3BC-99FEBA5B571F}" srcOrd="0" destOrd="0" presId="urn:microsoft.com/office/officeart/2005/8/layout/hierarchy3"/>
    <dgm:cxn modelId="{E8E55546-2E2E-4C02-9786-DEAE6829C625}" srcId="{78F04FA4-5A84-4344-8277-202F11DC13D3}" destId="{08155557-A503-4DA6-912F-A91275556C53}" srcOrd="1" destOrd="0" parTransId="{2AC60CCA-39FE-43E2-BCB9-FABD7C5BB3C2}" sibTransId="{C45D45C8-E72E-4CBB-A133-988C8B459D49}"/>
    <dgm:cxn modelId="{23C8916D-DFA8-4E57-8AD2-F983688922ED}" srcId="{08155557-A503-4DA6-912F-A91275556C53}" destId="{8B25BF93-1C53-43A9-B7C1-59CABDDBA668}" srcOrd="0" destOrd="0" parTransId="{49C21B91-EF9E-477F-99F1-EF3496717EDC}" sibTransId="{1E7F87E6-0ACB-4CF5-8315-B14DC44BAA8B}"/>
    <dgm:cxn modelId="{E910AED0-F5CA-42D0-9ABB-F47481FCBF05}" type="presOf" srcId="{08155557-A503-4DA6-912F-A91275556C53}" destId="{6E0844D6-B3FB-4794-9E54-A12F1BEF7BF6}" srcOrd="1" destOrd="0" presId="urn:microsoft.com/office/officeart/2005/8/layout/hierarchy3"/>
    <dgm:cxn modelId="{FAB0ABDA-518C-4584-A097-9198B8135ACC}" type="presOf" srcId="{B541AFA7-9ED2-4A0F-BCCB-B697045FFA3A}" destId="{9BE69633-DCCB-4C8A-83D8-D5CA6001E113}" srcOrd="0" destOrd="0" presId="urn:microsoft.com/office/officeart/2005/8/layout/hierarchy3"/>
    <dgm:cxn modelId="{8F4D0651-D279-490C-AD28-EA5F0D0138EE}" type="presParOf" srcId="{DDA7273F-FCA3-4750-A0FD-5842422D74D5}" destId="{2A922EC3-C7DB-4EDE-891D-7641916330EF}" srcOrd="0" destOrd="0" presId="urn:microsoft.com/office/officeart/2005/8/layout/hierarchy3"/>
    <dgm:cxn modelId="{7208AC90-F8FC-47B9-BB33-04FFF37B5F67}" type="presParOf" srcId="{2A922EC3-C7DB-4EDE-891D-7641916330EF}" destId="{EBBB8E9E-3F52-470F-B6CA-893A65844484}" srcOrd="0" destOrd="0" presId="urn:microsoft.com/office/officeart/2005/8/layout/hierarchy3"/>
    <dgm:cxn modelId="{08B7A560-100B-4C32-879E-181A99488C6B}" type="presParOf" srcId="{EBBB8E9E-3F52-470F-B6CA-893A65844484}" destId="{9BE69633-DCCB-4C8A-83D8-D5CA6001E113}" srcOrd="0" destOrd="0" presId="urn:microsoft.com/office/officeart/2005/8/layout/hierarchy3"/>
    <dgm:cxn modelId="{7F1BC3AB-F3F2-499D-BA97-77CE242E9E3C}" type="presParOf" srcId="{EBBB8E9E-3F52-470F-B6CA-893A65844484}" destId="{68AEAED2-0356-4CCA-8B42-FEE2173979C3}" srcOrd="1" destOrd="0" presId="urn:microsoft.com/office/officeart/2005/8/layout/hierarchy3"/>
    <dgm:cxn modelId="{39CF0180-603A-4BC4-ABEC-5E50616B4DD1}" type="presParOf" srcId="{2A922EC3-C7DB-4EDE-891D-7641916330EF}" destId="{E6B89DA0-AFD1-4016-9190-EC0D5B62D6C9}" srcOrd="1" destOrd="0" presId="urn:microsoft.com/office/officeart/2005/8/layout/hierarchy3"/>
    <dgm:cxn modelId="{EAB77AE1-40E5-4E9A-A0FA-A6D3C396A066}" type="presParOf" srcId="{E6B89DA0-AFD1-4016-9190-EC0D5B62D6C9}" destId="{A4C273F2-0A76-4D75-8023-BF2736A6C536}" srcOrd="0" destOrd="0" presId="urn:microsoft.com/office/officeart/2005/8/layout/hierarchy3"/>
    <dgm:cxn modelId="{1B0A91A0-1087-40AF-8B87-75759C478395}" type="presParOf" srcId="{E6B89DA0-AFD1-4016-9190-EC0D5B62D6C9}" destId="{07D1BF56-F0A2-4FB6-B6D4-6DD35743A4BE}" srcOrd="1" destOrd="0" presId="urn:microsoft.com/office/officeart/2005/8/layout/hierarchy3"/>
    <dgm:cxn modelId="{A44019A0-C19E-4F46-BF1A-103E1C0046A3}" type="presParOf" srcId="{E6B89DA0-AFD1-4016-9190-EC0D5B62D6C9}" destId="{2FDC19C5-73E3-46E7-8398-100AA4B77CD1}" srcOrd="2" destOrd="0" presId="urn:microsoft.com/office/officeart/2005/8/layout/hierarchy3"/>
    <dgm:cxn modelId="{31D2806B-B0CD-4E0F-A746-BECAB49A03FD}" type="presParOf" srcId="{E6B89DA0-AFD1-4016-9190-EC0D5B62D6C9}" destId="{1237FDC9-526B-4866-823A-63F9314E581D}" srcOrd="3" destOrd="0" presId="urn:microsoft.com/office/officeart/2005/8/layout/hierarchy3"/>
    <dgm:cxn modelId="{E46BDC96-A555-4384-968D-2306EED4ABB1}" type="presParOf" srcId="{DDA7273F-FCA3-4750-A0FD-5842422D74D5}" destId="{E74FB9AA-38B2-469C-93AA-0DCA46EC723A}" srcOrd="1" destOrd="0" presId="urn:microsoft.com/office/officeart/2005/8/layout/hierarchy3"/>
    <dgm:cxn modelId="{EAF0D222-9C62-432B-A738-3A727FB97E6E}" type="presParOf" srcId="{E74FB9AA-38B2-469C-93AA-0DCA46EC723A}" destId="{95FE0DEE-7220-429F-8EBF-549D3460E037}" srcOrd="0" destOrd="0" presId="urn:microsoft.com/office/officeart/2005/8/layout/hierarchy3"/>
    <dgm:cxn modelId="{D083B3BC-F29C-4B8B-9F63-E59508CB5A05}" type="presParOf" srcId="{95FE0DEE-7220-429F-8EBF-549D3460E037}" destId="{8BD3F60A-6179-4060-95D4-E959F966AD54}" srcOrd="0" destOrd="0" presId="urn:microsoft.com/office/officeart/2005/8/layout/hierarchy3"/>
    <dgm:cxn modelId="{5DEF57FA-D7D0-4543-95EC-E9EB4E06E2AD}" type="presParOf" srcId="{95FE0DEE-7220-429F-8EBF-549D3460E037}" destId="{6E0844D6-B3FB-4794-9E54-A12F1BEF7BF6}" srcOrd="1" destOrd="0" presId="urn:microsoft.com/office/officeart/2005/8/layout/hierarchy3"/>
    <dgm:cxn modelId="{9A55DD90-FFEB-4CF2-8397-BA613B5BE6AB}" type="presParOf" srcId="{E74FB9AA-38B2-469C-93AA-0DCA46EC723A}" destId="{1EDDCCA3-AA7F-4D36-9746-921F44302B19}" srcOrd="1" destOrd="0" presId="urn:microsoft.com/office/officeart/2005/8/layout/hierarchy3"/>
    <dgm:cxn modelId="{0867BF49-6F4A-4128-9A2B-1FC439D5384F}" type="presParOf" srcId="{1EDDCCA3-AA7F-4D36-9746-921F44302B19}" destId="{1B6AC36A-64E9-4EED-98AF-5DCE7A7BD916}" srcOrd="0" destOrd="0" presId="urn:microsoft.com/office/officeart/2005/8/layout/hierarchy3"/>
    <dgm:cxn modelId="{49B5E1D3-9333-460B-A3D5-59F17B968BD3}" type="presParOf" srcId="{1EDDCCA3-AA7F-4D36-9746-921F44302B19}" destId="{4FA99044-0525-4B12-AE58-4A11825A110F}" srcOrd="1" destOrd="0" presId="urn:microsoft.com/office/officeart/2005/8/layout/hierarchy3"/>
    <dgm:cxn modelId="{BA3BC473-9397-47AB-8C25-7C82245C1433}" type="presParOf" srcId="{1EDDCCA3-AA7F-4D36-9746-921F44302B19}" destId="{B4F64653-E910-4957-B3BC-99FEBA5B571F}" srcOrd="2" destOrd="0" presId="urn:microsoft.com/office/officeart/2005/8/layout/hierarchy3"/>
    <dgm:cxn modelId="{5A2F85A8-8E54-4D57-A973-12676864689D}" type="presParOf" srcId="{1EDDCCA3-AA7F-4D36-9746-921F44302B19}" destId="{9200B40A-8A67-49C7-94D3-ECBD4009547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69633-DCCB-4C8A-83D8-D5CA6001E113}">
      <dsp:nvSpPr>
        <dsp:cNvPr id="0" name=""/>
        <dsp:cNvSpPr/>
      </dsp:nvSpPr>
      <dsp:spPr>
        <a:xfrm>
          <a:off x="566898" y="4198"/>
          <a:ext cx="3128785" cy="69976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Budget 2016</a:t>
          </a:r>
          <a:endParaRPr lang="en-CA" sz="3600" kern="1200" dirty="0"/>
        </a:p>
      </dsp:txBody>
      <dsp:txXfrm>
        <a:off x="587393" y="24693"/>
        <a:ext cx="3087795" cy="658770"/>
      </dsp:txXfrm>
    </dsp:sp>
    <dsp:sp modelId="{A4C273F2-0A76-4D75-8023-BF2736A6C536}">
      <dsp:nvSpPr>
        <dsp:cNvPr id="0" name=""/>
        <dsp:cNvSpPr/>
      </dsp:nvSpPr>
      <dsp:spPr>
        <a:xfrm>
          <a:off x="879777" y="703958"/>
          <a:ext cx="312878" cy="116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366"/>
              </a:lnTo>
              <a:lnTo>
                <a:pt x="312878" y="116436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1BF56-F0A2-4FB6-B6D4-6DD35743A4BE}">
      <dsp:nvSpPr>
        <dsp:cNvPr id="0" name=""/>
        <dsp:cNvSpPr/>
      </dsp:nvSpPr>
      <dsp:spPr>
        <a:xfrm>
          <a:off x="1192655" y="1032571"/>
          <a:ext cx="3875945" cy="1671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altLang="en-US" sz="1800" kern="1200" dirty="0" smtClean="0"/>
            <a:t>Funds allocated to Statistics Canada to investigate and develop options related to “methods for gathering data on purchases of Canadian housing by foreign homebuyers”</a:t>
          </a:r>
          <a:endParaRPr lang="en-CA" sz="1800" kern="1200" dirty="0"/>
        </a:p>
      </dsp:txBody>
      <dsp:txXfrm>
        <a:off x="1241612" y="1081528"/>
        <a:ext cx="3778031" cy="1573593"/>
      </dsp:txXfrm>
    </dsp:sp>
    <dsp:sp modelId="{2FDC19C5-73E3-46E7-8398-100AA4B77CD1}">
      <dsp:nvSpPr>
        <dsp:cNvPr id="0" name=""/>
        <dsp:cNvSpPr/>
      </dsp:nvSpPr>
      <dsp:spPr>
        <a:xfrm>
          <a:off x="879777" y="703958"/>
          <a:ext cx="312878" cy="284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917"/>
              </a:lnTo>
              <a:lnTo>
                <a:pt x="312878" y="284391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7FDC9-526B-4866-823A-63F9314E581D}">
      <dsp:nvSpPr>
        <dsp:cNvPr id="0" name=""/>
        <dsp:cNvSpPr/>
      </dsp:nvSpPr>
      <dsp:spPr>
        <a:xfrm>
          <a:off x="1192655" y="2890651"/>
          <a:ext cx="3909679" cy="1314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altLang="en-US" sz="1800" kern="1200" dirty="0" smtClean="0"/>
            <a:t>Conclusion: Create a national property database which would consist of a listing of all properties within Canada</a:t>
          </a:r>
          <a:endParaRPr lang="en-CA" sz="1800" kern="1200" dirty="0"/>
        </a:p>
      </dsp:txBody>
      <dsp:txXfrm>
        <a:off x="1231154" y="2929150"/>
        <a:ext cx="3832681" cy="1237451"/>
      </dsp:txXfrm>
    </dsp:sp>
    <dsp:sp modelId="{8BD3F60A-6179-4060-95D4-E959F966AD54}">
      <dsp:nvSpPr>
        <dsp:cNvPr id="0" name=""/>
        <dsp:cNvSpPr/>
      </dsp:nvSpPr>
      <dsp:spPr>
        <a:xfrm>
          <a:off x="5120048" y="4198"/>
          <a:ext cx="3197557" cy="695738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600" kern="1200" dirty="0" smtClean="0"/>
            <a:t>Budget 2017</a:t>
          </a:r>
          <a:endParaRPr lang="en-CA" sz="3600" kern="1200" dirty="0"/>
        </a:p>
      </dsp:txBody>
      <dsp:txXfrm>
        <a:off x="5140425" y="24575"/>
        <a:ext cx="3156803" cy="654984"/>
      </dsp:txXfrm>
    </dsp:sp>
    <dsp:sp modelId="{1B6AC36A-64E9-4EED-98AF-5DCE7A7BD916}">
      <dsp:nvSpPr>
        <dsp:cNvPr id="0" name=""/>
        <dsp:cNvSpPr/>
      </dsp:nvSpPr>
      <dsp:spPr>
        <a:xfrm>
          <a:off x="5439804" y="699936"/>
          <a:ext cx="319755" cy="1086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636"/>
              </a:lnTo>
              <a:lnTo>
                <a:pt x="319755" y="108663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99044-0525-4B12-AE58-4A11825A110F}">
      <dsp:nvSpPr>
        <dsp:cNvPr id="0" name=""/>
        <dsp:cNvSpPr/>
      </dsp:nvSpPr>
      <dsp:spPr>
        <a:xfrm>
          <a:off x="5759559" y="1028548"/>
          <a:ext cx="4189141" cy="1516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altLang="en-US" sz="1800" kern="1200" dirty="0" smtClean="0"/>
            <a:t>“Budget 2017 also proposes to provide $39.9 million over five years, and $6.6 million per year thereafter, to Statistics Canada to develop and implement a new Housing Statistics Framework.”</a:t>
          </a:r>
          <a:endParaRPr lang="en-CA" altLang="en-US" sz="1800" kern="1200" dirty="0"/>
        </a:p>
      </dsp:txBody>
      <dsp:txXfrm>
        <a:off x="5803963" y="1072952"/>
        <a:ext cx="4100333" cy="1427239"/>
      </dsp:txXfrm>
    </dsp:sp>
    <dsp:sp modelId="{B4F64653-E910-4957-B3BC-99FEBA5B571F}">
      <dsp:nvSpPr>
        <dsp:cNvPr id="0" name=""/>
        <dsp:cNvSpPr/>
      </dsp:nvSpPr>
      <dsp:spPr>
        <a:xfrm>
          <a:off x="5439804" y="699936"/>
          <a:ext cx="319755" cy="2830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0497"/>
              </a:lnTo>
              <a:lnTo>
                <a:pt x="319755" y="283049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0B40A-8A67-49C7-94D3-ECBD4009547C}">
      <dsp:nvSpPr>
        <dsp:cNvPr id="0" name=""/>
        <dsp:cNvSpPr/>
      </dsp:nvSpPr>
      <dsp:spPr>
        <a:xfrm>
          <a:off x="5759559" y="2873208"/>
          <a:ext cx="4154482" cy="1314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altLang="en-US" sz="1800" kern="1200" dirty="0" smtClean="0"/>
            <a:t>Data on non-resident ownership in Vancouver and Toronto to be released at the end of 2017</a:t>
          </a:r>
          <a:endParaRPr lang="en-CA" altLang="en-US" sz="1800" kern="1200" dirty="0"/>
        </a:p>
      </dsp:txBody>
      <dsp:txXfrm>
        <a:off x="5798058" y="2911707"/>
        <a:ext cx="4077484" cy="1237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37685B-C626-4104-B3F6-90ADF1928C20}" type="datetimeFigureOut">
              <a:rPr lang="en-CA" smtClean="0"/>
              <a:t>17/12/2018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541E28-7F57-40BB-866C-561188A639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94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9B8796-07C2-44E7-A485-8A9A66426096}" type="datetimeFigureOut">
              <a:rPr lang="en-CA" smtClean="0"/>
              <a:t>17/12/2018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1E9568-13E9-4688-A93A-07F42EA6E5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90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9568-13E9-4688-A93A-07F42EA6E5F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4758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457200">
              <a:buFont typeface="+mj-lt"/>
              <a:buAutoNum type="arabicPeriod"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1350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457200">
              <a:buFont typeface="+mj-lt"/>
              <a:buAutoNum type="arabicPeriod"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17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68044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87449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20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45677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4156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9568-13E9-4688-A93A-07F42EA6E5F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987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9568-13E9-4688-A93A-07F42EA6E5F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6024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3150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20C9-54DD-4270-8036-BE04DF7CE0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33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20C9-54DD-4270-8036-BE04DF7CE0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620C9-54DD-4270-8036-BE04DF7CE0D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October 3, 2017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765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12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273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457200">
              <a:buFont typeface="+mj-lt"/>
              <a:buAutoNum type="arabicPeriod"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13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125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2" indent="-457200">
              <a:buFont typeface="+mj-lt"/>
              <a:buAutoNum type="arabicPeriod"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8433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2" indent="0">
              <a:buFont typeface="+mj-lt"/>
              <a:buNone/>
            </a:pPr>
            <a:endParaRPr lang="en-CA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FC74E-2FAA-8548-A87C-C61EEADAA61E}" type="slidenum">
              <a:rPr lang="en-CA" altLang="en-US" smtClean="0"/>
              <a:pPr>
                <a:defRPr/>
              </a:pPr>
              <a:t>15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024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20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892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0" y="2595488"/>
            <a:ext cx="5638952" cy="24473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120" y="557100"/>
            <a:ext cx="10515600" cy="887209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5280" y="1277305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4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7053" y="2343954"/>
            <a:ext cx="4236665" cy="873775"/>
          </a:xfrm>
          <a:prstGeom prst="rect">
            <a:avLst/>
          </a:prstGeom>
        </p:spPr>
        <p:txBody>
          <a:bodyPr/>
          <a:lstStyle>
            <a:lvl1pPr>
              <a:def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7051" y="3409278"/>
            <a:ext cx="3648736" cy="395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575883" y="5301498"/>
            <a:ext cx="3648736" cy="287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alt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06620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Header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3983514"/>
            <a:ext cx="8330141" cy="567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844827"/>
            <a:ext cx="8330141" cy="192266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D49E52-E8EF-DA4A-8F32-7C603672876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5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98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&amp; Bullets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2" y="1773238"/>
            <a:ext cx="9632387" cy="3960018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051" y="1037434"/>
            <a:ext cx="8864303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5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5136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5120" y="557100"/>
            <a:ext cx="10515600" cy="887209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35280" y="1277305"/>
            <a:ext cx="10515600" cy="2381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4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00052" y="1700214"/>
            <a:ext cx="9632385" cy="41050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0051" y="980729"/>
            <a:ext cx="8960312" cy="5754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1035CCF7-F785-B244-8BA7-6E3786CD22B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4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D7BCBCE4-348C-FE43-9E32-9F16AF4F4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5927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27053" y="2343954"/>
            <a:ext cx="4236665" cy="873775"/>
          </a:xfrm>
          <a:prstGeom prst="rect">
            <a:avLst/>
          </a:prstGeom>
        </p:spPr>
        <p:txBody>
          <a:bodyPr/>
          <a:lstStyle>
            <a:lvl1pPr>
              <a:def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27051" y="3409278"/>
            <a:ext cx="3648736" cy="3955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575883" y="5301498"/>
            <a:ext cx="3648736" cy="2877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en-US" alt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4723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3983514"/>
            <a:ext cx="8330141" cy="5677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844827"/>
            <a:ext cx="8330141" cy="1922663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D49E52-E8EF-DA4A-8F32-7C603672876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5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759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191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00053" y="1700214"/>
            <a:ext cx="9632385" cy="41050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0051" y="980731"/>
            <a:ext cx="8960312" cy="5754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1035CCF7-F785-B244-8BA7-6E3786CD22B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5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0887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Bullets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0052" y="1773238"/>
            <a:ext cx="9632387" cy="3960018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0051" y="1037434"/>
            <a:ext cx="8864303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5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552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380" y="1825628"/>
            <a:ext cx="4905537" cy="3907631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6" y="1825628"/>
            <a:ext cx="4704523" cy="3907631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00051" y="1037434"/>
            <a:ext cx="8576271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7CFA41A2-4FDC-C24E-98D5-D993FFD46137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5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6896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451010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8"/>
            <a:ext cx="4510103" cy="3228181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5323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8"/>
            <a:ext cx="4532312" cy="3228181"/>
          </a:xfrm>
          <a:prstGeom prst="rect">
            <a:avLst/>
          </a:prstGeom>
        </p:spPr>
        <p:txBody>
          <a:bodyPr/>
          <a:lstStyle>
            <a:lvl1pPr marL="342891" indent="-342891">
              <a:buClr>
                <a:srgbClr val="31708D"/>
              </a:buClr>
              <a:buFont typeface="Arial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00051" y="1037434"/>
            <a:ext cx="8864303" cy="59136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5469BB81-0033-064E-AF3C-694049946936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5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684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2276872"/>
            <a:ext cx="5520795" cy="345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1700808"/>
            <a:ext cx="3932767" cy="4032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987428"/>
            <a:ext cx="8330141" cy="56936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8E2B60D-FD75-7146-999F-80B942CDE5F3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10896535" y="5257006"/>
            <a:ext cx="768085" cy="47625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BCBCE4-348C-FE43-9E32-9F16AF4F4295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4696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731838"/>
            <a:ext cx="8763000" cy="792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1652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0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17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56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460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92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24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3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70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9E26-EC09-4551-BD44-6D277F0F6E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75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75" r:id="rId16"/>
    <p:sldLayoutId id="2147483677" r:id="rId17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3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6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anose="020B0A04020102020204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50.statcan.gc.ca/n1/daily-quotidien/181211/dq181211b-eng.htm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50.statcan.gc.ca/n1/daily-quotidien/180625/dq180625a-eng.htm" TargetMode="External"/><Relationship Id="rId2" Type="http://schemas.openxmlformats.org/officeDocument/2006/relationships/hyperlink" Target="https://www150.statcan.gc.ca/n1/daily-quotidien/171219/dq171219b-eng.htm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2C1C60-BF04-C347-87DF-490858E5A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/>
          <a:lstStyle/>
          <a:p>
            <a:r>
              <a:rPr lang="en-CA" b="1" dirty="0" smtClean="0">
                <a:solidFill>
                  <a:srgbClr val="183351"/>
                </a:solidFill>
              </a:rPr>
              <a:t>December 18, 2018</a:t>
            </a:r>
            <a:endParaRPr lang="en-CA" b="1" dirty="0">
              <a:solidFill>
                <a:srgbClr val="18335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2051" y="1828801"/>
            <a:ext cx="4572000" cy="1550291"/>
            <a:chOff x="1628775" y="1853669"/>
            <a:chExt cx="4331596" cy="13825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4726" y="2400300"/>
              <a:ext cx="1171575" cy="4762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28775" y="1853669"/>
              <a:ext cx="1914526" cy="138254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3301" y="2943225"/>
              <a:ext cx="2417070" cy="292991"/>
            </a:xfrm>
            <a:prstGeom prst="rect">
              <a:avLst/>
            </a:prstGeom>
          </p:spPr>
        </p:pic>
      </p:grpSp>
      <p:sp>
        <p:nvSpPr>
          <p:cNvPr id="9" name="Slide Number Placeholder 3"/>
          <p:cNvSpPr txBox="1">
            <a:spLocks/>
          </p:cNvSpPr>
          <p:nvPr/>
        </p:nvSpPr>
        <p:spPr>
          <a:xfrm>
            <a:off x="11423916" y="5351116"/>
            <a:ext cx="768085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7D21C4E-8A13-4F59-AA7F-343D6A44E48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632C1C60-BF04-C347-87DF-490858E5A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2051" y="3810873"/>
            <a:ext cx="3648736" cy="629796"/>
          </a:xfrm>
          <a:noFill/>
        </p:spPr>
        <p:txBody>
          <a:bodyPr>
            <a:noAutofit/>
          </a:bodyPr>
          <a:lstStyle/>
          <a:p>
            <a:r>
              <a:rPr lang="en-CA" sz="1400" b="1" dirty="0" smtClean="0">
                <a:solidFill>
                  <a:schemeClr val="bg1"/>
                </a:solidFill>
              </a:rPr>
              <a:t>Data Community Webinar</a:t>
            </a:r>
          </a:p>
          <a:p>
            <a:endParaRPr lang="en-CA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400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250238" y="1174651"/>
            <a:ext cx="9834315" cy="4320480"/>
          </a:xfrm>
        </p:spPr>
        <p:txBody>
          <a:bodyPr/>
          <a:lstStyle/>
          <a:p>
            <a:pPr marL="355591" indent="-331780">
              <a:buAutoNum type="arabicPeriod"/>
              <a:defRPr/>
            </a:pPr>
            <a:r>
              <a:rPr lang="en-CA" altLang="en-US" sz="2400" dirty="0"/>
              <a:t>Geography: </a:t>
            </a:r>
            <a:r>
              <a:rPr lang="en-CA" altLang="en-US" sz="2400" dirty="0">
                <a:solidFill>
                  <a:schemeClr val="accent4">
                    <a:lumMod val="75000"/>
                  </a:schemeClr>
                </a:solidFill>
              </a:rPr>
              <a:t>Nova Scotia </a:t>
            </a:r>
            <a:r>
              <a:rPr lang="en-CA" altLang="en-US" sz="2400" dirty="0"/>
              <a:t>(new jurisdiction)</a:t>
            </a:r>
          </a:p>
          <a:p>
            <a:pPr marL="914377" lvl="1" indent="-514338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1800" dirty="0"/>
              <a:t>Nova Scotia (NS): 1 CMA (Halifax) and ~ 70 CSDs </a:t>
            </a:r>
          </a:p>
          <a:p>
            <a:pPr marL="914377" lvl="1" indent="-514338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1800" dirty="0"/>
              <a:t>Ontario (ON): 16 CMAs and ~ 430 CSDs</a:t>
            </a:r>
          </a:p>
          <a:p>
            <a:pPr marL="914377" lvl="1" indent="-514338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1800" dirty="0"/>
              <a:t>British Columbia (BC): 4 CMAs and ~ 315 CSDs</a:t>
            </a:r>
          </a:p>
          <a:p>
            <a:pPr marL="355591" indent="-331780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n-CA" altLang="en-US" sz="2400" dirty="0"/>
              <a:t>New vintage representing annual municipal tax roll for 2018</a:t>
            </a:r>
          </a:p>
          <a:p>
            <a:pPr marL="914377" lvl="1" indent="-514338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1800" dirty="0"/>
              <a:t>Stock: NS - December 2017; ON and BC - January 2018</a:t>
            </a:r>
          </a:p>
          <a:p>
            <a:pPr marL="914377" lvl="1" indent="-514338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1800" dirty="0"/>
              <a:t>Assessment Value: NS - January 2017; ON - January 2016 ; BC - July 2017</a:t>
            </a:r>
          </a:p>
          <a:p>
            <a:pPr marL="363530" indent="-363530">
              <a:spcBef>
                <a:spcPts val="1200"/>
              </a:spcBef>
              <a:buFont typeface="+mj-lt"/>
              <a:buAutoNum type="arabicPeriod" startAt="3"/>
            </a:pPr>
            <a:r>
              <a:rPr lang="en-CA" altLang="en-US" sz="2400" dirty="0"/>
              <a:t>Property level data with owner-derived variables</a:t>
            </a:r>
          </a:p>
          <a:p>
            <a:pPr marL="914377" lvl="1" indent="-514338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1800" dirty="0"/>
              <a:t>Table for Residency status (resident, non-resident of Canada)</a:t>
            </a:r>
          </a:p>
          <a:p>
            <a:pPr marL="914377" lvl="1" indent="-514338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1800" dirty="0"/>
              <a:t>Table for Ownership type (individual, non-individual)</a:t>
            </a:r>
          </a:p>
          <a:p>
            <a:pPr marL="914377" lvl="1" indent="-514338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1800" dirty="0"/>
              <a:t>Dimensions: geography (</a:t>
            </a:r>
            <a:r>
              <a:rPr lang="en-CA" altLang="en-US" sz="1800" dirty="0" err="1"/>
              <a:t>Prov</a:t>
            </a:r>
            <a:r>
              <a:rPr lang="en-CA" altLang="en-US" sz="1800" dirty="0"/>
              <a:t>, CMA, CSD), property type, period of construction</a:t>
            </a:r>
            <a:br>
              <a:rPr lang="en-CA" altLang="en-US" sz="1800" dirty="0"/>
            </a:br>
            <a:r>
              <a:rPr lang="en-CA" altLang="en-US" sz="1800" dirty="0"/>
              <a:t>Measures: number, percentage, average and median assessment value</a:t>
            </a:r>
          </a:p>
          <a:p>
            <a:pPr marL="0" indent="0">
              <a:buNone/>
            </a:pPr>
            <a:r>
              <a:rPr lang="fr-FR" sz="2000" u="sng" dirty="0">
                <a:hlinkClick r:id="rId2"/>
              </a:rPr>
              <a:t>https://www150.statcan.gc.ca/n1/daily-quotidien/181211/dq181211b-eng.htm</a:t>
            </a: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238" y="100852"/>
            <a:ext cx="8978603" cy="1152126"/>
          </a:xfrm>
        </p:spPr>
        <p:txBody>
          <a:bodyPr/>
          <a:lstStyle/>
          <a:p>
            <a:r>
              <a:rPr lang="en-CA" sz="3600" dirty="0" smtClean="0"/>
              <a:t>CHSP’s </a:t>
            </a:r>
            <a:r>
              <a:rPr lang="en-CA" sz="3600" dirty="0"/>
              <a:t>Third </a:t>
            </a:r>
            <a:r>
              <a:rPr lang="en-CA" sz="3600" dirty="0" smtClean="0"/>
              <a:t>Release</a:t>
            </a:r>
            <a:br>
              <a:rPr lang="en-CA" sz="3600" dirty="0" smtClean="0"/>
            </a:br>
            <a:r>
              <a:rPr lang="en-CA" sz="3600" dirty="0" smtClean="0"/>
              <a:t>December </a:t>
            </a:r>
            <a:r>
              <a:rPr lang="en-CA" sz="3600" dirty="0"/>
              <a:t>11, 2018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59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Latest Results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501488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335360" y="911906"/>
            <a:ext cx="9649072" cy="50373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CA" altLang="en-US" sz="2400" dirty="0" smtClean="0"/>
              <a:t>Non-resident ownership varies based on geography, type of property and age of construction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altLang="en-US" sz="2400" dirty="0" smtClean="0"/>
              <a:t>Non-residents own condos, more recent and more expensive properties in Vancouver and Toronto but not necessarily in Halifax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altLang="en-US" sz="2400" dirty="0" smtClean="0"/>
              <a:t>Non-resident ownership more prevalent outside large urban centres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CA" altLang="en-US" sz="2400" dirty="0" smtClean="0"/>
              <a:t>Non-individuals (e.g. businesses, governments, non-profit) own less than 1 in 10 residential properties in Nova Scotia, Ontario and B.C., between 43.2% and half of it is vacant land</a:t>
            </a:r>
            <a:endParaRPr lang="en-CA" altLang="en-US" sz="24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4" y="116632"/>
            <a:ext cx="7488832" cy="504055"/>
          </a:xfrm>
        </p:spPr>
        <p:txBody>
          <a:bodyPr/>
          <a:lstStyle/>
          <a:p>
            <a:r>
              <a:rPr lang="en-CA" sz="3600" dirty="0" smtClean="0">
                <a:solidFill>
                  <a:srgbClr val="183351"/>
                </a:solidFill>
                <a:latin typeface="Century Gothic" panose="020B0502020202020204" pitchFamily="34" charset="0"/>
              </a:rPr>
              <a:t>Key Findings</a:t>
            </a:r>
            <a:endParaRPr lang="en-CA" sz="3600" dirty="0">
              <a:solidFill>
                <a:srgbClr val="18335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67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3" y="116632"/>
            <a:ext cx="8224687" cy="700114"/>
          </a:xfrm>
        </p:spPr>
        <p:txBody>
          <a:bodyPr/>
          <a:lstStyle/>
          <a:p>
            <a:r>
              <a:rPr lang="en-CA" altLang="en-US" sz="3600" dirty="0"/>
              <a:t>Non-resident ownership rate is lower in Halifax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8" y="1294983"/>
            <a:ext cx="6072142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29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959204"/>
            <a:ext cx="10714221" cy="356121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832" y="86213"/>
            <a:ext cx="8393363" cy="612855"/>
          </a:xfrm>
        </p:spPr>
        <p:txBody>
          <a:bodyPr/>
          <a:lstStyle/>
          <a:p>
            <a:r>
              <a:rPr lang="en-CA" altLang="en-US" dirty="0"/>
              <a:t>Non-residents own more expensive properties in Vancouver and Toronto with some exceptions</a:t>
            </a:r>
            <a:endParaRPr lang="en-CA" dirty="0">
              <a:solidFill>
                <a:srgbClr val="18335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13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8730" y="80863"/>
            <a:ext cx="8426897" cy="2022886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Condominium apartments less common and vacant land more common in Halifax CMA</a:t>
            </a:r>
            <a:endParaRPr lang="en-CA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556792"/>
            <a:ext cx="6072142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2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407368" y="1482570"/>
            <a:ext cx="9433048" cy="4250685"/>
          </a:xfrm>
        </p:spPr>
        <p:txBody>
          <a:bodyPr/>
          <a:lstStyle/>
          <a:p>
            <a:r>
              <a:rPr lang="en-CA" sz="2400" dirty="0" smtClean="0"/>
              <a:t>Nearly </a:t>
            </a:r>
            <a:r>
              <a:rPr lang="en-CA" sz="2400" dirty="0"/>
              <a:t>one in four Nova Scotian properties owned by non-residents is located on Cape Breton Island.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Non-resident ownership rate: 5.6%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Average value of single-detached houses higher for non-residents </a:t>
            </a:r>
            <a:r>
              <a:rPr lang="en-CA" dirty="0" smtClean="0">
                <a:solidFill>
                  <a:schemeClr val="tx1"/>
                </a:solidFill>
              </a:rPr>
              <a:t>than </a:t>
            </a:r>
            <a:r>
              <a:rPr lang="en-CA" dirty="0">
                <a:solidFill>
                  <a:schemeClr val="tx1"/>
                </a:solidFill>
              </a:rPr>
              <a:t>residents </a:t>
            </a:r>
            <a:r>
              <a:rPr lang="en-CA" dirty="0" smtClean="0">
                <a:solidFill>
                  <a:schemeClr val="tx1"/>
                </a:solidFill>
              </a:rPr>
              <a:t>(e.g. $175K vs $128K in Richmond </a:t>
            </a:r>
            <a:r>
              <a:rPr lang="en-CA" dirty="0" err="1" smtClean="0">
                <a:solidFill>
                  <a:schemeClr val="tx1"/>
                </a:solidFill>
              </a:rPr>
              <a:t>Subd</a:t>
            </a:r>
            <a:r>
              <a:rPr lang="en-CA" dirty="0" smtClean="0">
                <a:solidFill>
                  <a:schemeClr val="tx1"/>
                </a:solidFill>
              </a:rPr>
              <a:t>. A; $153K vs $135K in Victoria </a:t>
            </a:r>
            <a:r>
              <a:rPr lang="en-CA" dirty="0" err="1" smtClean="0">
                <a:solidFill>
                  <a:schemeClr val="tx1"/>
                </a:solidFill>
              </a:rPr>
              <a:t>Subd</a:t>
            </a:r>
            <a:r>
              <a:rPr lang="en-CA" dirty="0" smtClean="0">
                <a:solidFill>
                  <a:schemeClr val="tx1"/>
                </a:solidFill>
              </a:rPr>
              <a:t>. B) </a:t>
            </a:r>
            <a:endParaRPr lang="en-CA" dirty="0">
              <a:solidFill>
                <a:schemeClr val="tx1"/>
              </a:solidFill>
            </a:endParaRPr>
          </a:p>
          <a:p>
            <a:r>
              <a:rPr lang="en-CA" sz="2400" dirty="0" smtClean="0"/>
              <a:t>Lunenburg</a:t>
            </a:r>
            <a:r>
              <a:rPr lang="en-CA" sz="2400" dirty="0"/>
              <a:t>, a UNESCO World Heritage Site along Nova Scotia’s south shore, has a non-resident ownership rate of </a:t>
            </a:r>
            <a:r>
              <a:rPr lang="en-CA" sz="2400" dirty="0" smtClean="0"/>
              <a:t>6.2%</a:t>
            </a:r>
            <a:endParaRPr lang="en-CA" sz="2400" dirty="0"/>
          </a:p>
          <a:p>
            <a:r>
              <a:rPr lang="en-CA" sz="2400" dirty="0">
                <a:solidFill>
                  <a:schemeClr val="tx1"/>
                </a:solidFill>
              </a:rPr>
              <a:t>Similarly, non-resident ownership rate is 15.9% in Whistler, </a:t>
            </a:r>
            <a:r>
              <a:rPr lang="en-CA" sz="2400" dirty="0" smtClean="0">
                <a:solidFill>
                  <a:schemeClr val="tx1"/>
                </a:solidFill>
              </a:rPr>
              <a:t>BC, </a:t>
            </a:r>
            <a:r>
              <a:rPr lang="en-CA" sz="2400" dirty="0">
                <a:solidFill>
                  <a:schemeClr val="tx1"/>
                </a:solidFill>
              </a:rPr>
              <a:t>9.7% in Rideau Lakes </a:t>
            </a:r>
            <a:r>
              <a:rPr lang="en-CA" sz="2400" dirty="0" smtClean="0">
                <a:solidFill>
                  <a:schemeClr val="tx1"/>
                </a:solidFill>
              </a:rPr>
              <a:t>and 5.6</a:t>
            </a:r>
            <a:r>
              <a:rPr lang="en-CA" sz="2400" dirty="0">
                <a:solidFill>
                  <a:schemeClr val="tx1"/>
                </a:solidFill>
              </a:rPr>
              <a:t>% in </a:t>
            </a:r>
            <a:r>
              <a:rPr lang="en-CA" sz="2400" dirty="0" smtClean="0">
                <a:solidFill>
                  <a:schemeClr val="tx1"/>
                </a:solidFill>
              </a:rPr>
              <a:t>Muskoka.</a:t>
            </a:r>
            <a:endParaRPr lang="en-CA" sz="2400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endParaRPr lang="en-CA" altLang="en-US" sz="1800" dirty="0" smtClean="0"/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3" y="116632"/>
            <a:ext cx="8508773" cy="504055"/>
          </a:xfrm>
        </p:spPr>
        <p:txBody>
          <a:bodyPr/>
          <a:lstStyle/>
          <a:p>
            <a:r>
              <a:rPr lang="en-CA" altLang="en-US" sz="3600" dirty="0" smtClean="0"/>
              <a:t>Non-resident </a:t>
            </a:r>
            <a:r>
              <a:rPr lang="en-CA" altLang="en-US" sz="3600" dirty="0"/>
              <a:t>ownership more prevalent in recreational destinations</a:t>
            </a:r>
            <a:endParaRPr lang="en-CA" sz="3600" dirty="0">
              <a:solidFill>
                <a:srgbClr val="18335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8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360" y="160927"/>
            <a:ext cx="7488832" cy="1081947"/>
          </a:xfrm>
        </p:spPr>
        <p:txBody>
          <a:bodyPr/>
          <a:lstStyle/>
          <a:p>
            <a:r>
              <a:rPr lang="en-CA" altLang="en-US" dirty="0"/>
              <a:t>Non-Individuals own less than 1 in 10 residential properties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29" y="1504512"/>
            <a:ext cx="6456224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Next Steps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870081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44F077B-5958-804B-ABA9-C931FB5A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0"/>
            <a:ext cx="8038256" cy="620688"/>
          </a:xfrm>
        </p:spPr>
        <p:txBody>
          <a:bodyPr/>
          <a:lstStyle/>
          <a:p>
            <a:r>
              <a:rPr lang="en-CA" sz="3600" dirty="0"/>
              <a:t>In depth articles, Winter 2019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21AECBF2-C91F-F540-A4DC-68479EDEB1DA}"/>
              </a:ext>
            </a:extLst>
          </p:cNvPr>
          <p:cNvSpPr txBox="1">
            <a:spLocks/>
          </p:cNvSpPr>
          <p:nvPr/>
        </p:nvSpPr>
        <p:spPr>
          <a:xfrm>
            <a:off x="191344" y="620688"/>
            <a:ext cx="10413508" cy="525658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None/>
              <a:defRPr sz="24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31788">
              <a:buClr>
                <a:srgbClr val="31708D"/>
              </a:buClr>
              <a:buFont typeface="Wingdings" charset="2"/>
              <a:buAutoNum type="arabicPeriod"/>
              <a:defRPr/>
            </a:pPr>
            <a:r>
              <a:rPr lang="en-CA" altLang="en-US" sz="3200" dirty="0"/>
              <a:t>Economic Insights 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2400" dirty="0"/>
              <a:t>Immigrants ownership</a:t>
            </a:r>
          </a:p>
          <a:p>
            <a:pPr marL="914400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2400" dirty="0"/>
              <a:t>Ownership of multiple residential properties</a:t>
            </a:r>
          </a:p>
          <a:p>
            <a:pPr marL="355600" indent="-331788">
              <a:buClr>
                <a:srgbClr val="31708D"/>
              </a:buClr>
              <a:buFont typeface="Wingdings" charset="2"/>
              <a:buAutoNum type="arabicPeriod"/>
              <a:defRPr/>
            </a:pPr>
            <a:r>
              <a:rPr lang="en-CA" altLang="en-US" sz="3200" dirty="0" smtClean="0"/>
              <a:t>CMHC </a:t>
            </a:r>
            <a:r>
              <a:rPr lang="en-CA" altLang="en-US" sz="3200" dirty="0"/>
              <a:t>Articles - thematic approach </a:t>
            </a:r>
            <a:r>
              <a:rPr lang="en-CA" altLang="en-US" sz="3200" dirty="0" smtClean="0"/>
              <a:t>by jurisdiction</a:t>
            </a:r>
            <a:endParaRPr lang="en-CA" altLang="en-US" sz="3200" dirty="0"/>
          </a:p>
          <a:p>
            <a:pPr marL="995362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2400" dirty="0"/>
              <a:t>Non-individuals owners profile</a:t>
            </a:r>
          </a:p>
          <a:p>
            <a:pPr marL="995362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2400" dirty="0"/>
              <a:t>Mixed ownership – resident and non-resident</a:t>
            </a:r>
          </a:p>
          <a:p>
            <a:pPr marL="995362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2400" dirty="0"/>
              <a:t>Evolution of living area by period of construction</a:t>
            </a:r>
            <a:endParaRPr lang="en-CA" altLang="en-US" dirty="0"/>
          </a:p>
          <a:p>
            <a:pPr marL="995362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2400" dirty="0"/>
              <a:t>Ownership by individual investors </a:t>
            </a:r>
          </a:p>
          <a:p>
            <a:pPr marL="995362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2400" dirty="0"/>
              <a:t>Non-resident ownership outside Vancouver and Toronto</a:t>
            </a:r>
          </a:p>
          <a:p>
            <a:pPr marL="995362" lvl="1" indent="-514350">
              <a:buClr>
                <a:srgbClr val="31708D"/>
              </a:buClr>
              <a:buFont typeface="+mj-lt"/>
              <a:buAutoNum type="romanLcPeriod"/>
              <a:defRPr/>
            </a:pPr>
            <a:r>
              <a:rPr lang="en-CA" altLang="en-US" sz="2400" dirty="0"/>
              <a:t>Study on residential vacant land </a:t>
            </a:r>
          </a:p>
          <a:p>
            <a:pPr marL="914400" lvl="1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654776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4" y="248668"/>
            <a:ext cx="6720234" cy="57546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863228" y="1711930"/>
            <a:ext cx="457200" cy="457200"/>
          </a:xfrm>
          <a:prstGeom prst="rect">
            <a:avLst/>
          </a:prstGeom>
          <a:solidFill>
            <a:srgbClr val="428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2829" y="1653464"/>
            <a:ext cx="215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Background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863228" y="2621008"/>
            <a:ext cx="4572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516" y="2557221"/>
            <a:ext cx="2463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Latest Results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863228" y="3524765"/>
            <a:ext cx="457200" cy="457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8516" y="3460978"/>
            <a:ext cx="195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Next Steps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cs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10961848" y="5611569"/>
            <a:ext cx="768085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E0BAD9-C6D8-46E1-89B8-8F3F0FE589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6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63292" y="1768796"/>
            <a:ext cx="5782014" cy="437651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CA" altLang="en-US" sz="1600" b="1" dirty="0" smtClean="0"/>
              <a:t>Expand </a:t>
            </a:r>
            <a:r>
              <a:rPr lang="en-CA" altLang="en-US" sz="1600" b="1" dirty="0"/>
              <a:t>geographic </a:t>
            </a:r>
            <a:r>
              <a:rPr lang="en-CA" altLang="en-US" sz="1600" b="1" dirty="0" smtClean="0"/>
              <a:t>coverage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1600" dirty="0" smtClean="0"/>
              <a:t>New Brunswick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1600" dirty="0" smtClean="0"/>
              <a:t>Yukon</a:t>
            </a:r>
          </a:p>
          <a:p>
            <a:pPr>
              <a:lnSpc>
                <a:spcPct val="80000"/>
              </a:lnSpc>
              <a:defRPr/>
            </a:pPr>
            <a:r>
              <a:rPr lang="en-CA" altLang="en-US" sz="1600" b="1" dirty="0" smtClean="0"/>
              <a:t>Expand </a:t>
            </a:r>
            <a:r>
              <a:rPr lang="en-CA" altLang="en-US" sz="1600" b="1" dirty="0"/>
              <a:t>variables </a:t>
            </a:r>
            <a:r>
              <a:rPr lang="en-CA" altLang="en-US" sz="1600" b="1" dirty="0" smtClean="0"/>
              <a:t>published</a:t>
            </a:r>
          </a:p>
          <a:p>
            <a:pPr lvl="1">
              <a:lnSpc>
                <a:spcPct val="80000"/>
              </a:lnSpc>
              <a:buClr>
                <a:srgbClr val="31708D"/>
              </a:buClr>
              <a:buFont typeface="Arial" charset="0"/>
              <a:buChar char="•"/>
              <a:defRPr/>
            </a:pPr>
            <a:r>
              <a:rPr lang="en-CA" altLang="en-US" sz="1600" dirty="0"/>
              <a:t>Adjusted Assessment value (with the same reference date)</a:t>
            </a:r>
          </a:p>
          <a:p>
            <a:pPr lvl="1">
              <a:lnSpc>
                <a:spcPct val="80000"/>
              </a:lnSpc>
              <a:buClr>
                <a:srgbClr val="31708D"/>
              </a:buClr>
              <a:buFont typeface="Arial" charset="0"/>
              <a:buChar char="•"/>
              <a:defRPr/>
            </a:pPr>
            <a:r>
              <a:rPr lang="en-CA" altLang="en-US" sz="1600" dirty="0"/>
              <a:t>Property use (owner accommodation, investment and recreational)</a:t>
            </a:r>
          </a:p>
          <a:p>
            <a:pPr lvl="1">
              <a:lnSpc>
                <a:spcPct val="80000"/>
              </a:lnSpc>
              <a:buClr>
                <a:srgbClr val="31708D"/>
              </a:buClr>
              <a:buFont typeface="Arial" charset="0"/>
              <a:buChar char="•"/>
              <a:defRPr/>
            </a:pPr>
            <a:r>
              <a:rPr lang="en-CA" altLang="en-US" sz="1600" dirty="0" smtClean="0"/>
              <a:t>Citizenship</a:t>
            </a:r>
          </a:p>
          <a:p>
            <a:pPr lvl="1">
              <a:lnSpc>
                <a:spcPct val="80000"/>
              </a:lnSpc>
              <a:buClr>
                <a:srgbClr val="31708D"/>
              </a:buClr>
              <a:buFont typeface="Arial" charset="0"/>
              <a:buChar char="•"/>
              <a:defRPr/>
            </a:pPr>
            <a:r>
              <a:rPr lang="en-CA" altLang="en-US" sz="1600" dirty="0" smtClean="0"/>
              <a:t>Income</a:t>
            </a:r>
            <a:endParaRPr lang="en-CA" altLang="en-US" sz="1600" dirty="0"/>
          </a:p>
          <a:p>
            <a:pPr lvl="1">
              <a:lnSpc>
                <a:spcPct val="80000"/>
              </a:lnSpc>
              <a:buClr>
                <a:srgbClr val="31708D"/>
              </a:buClr>
              <a:buFont typeface="Arial" charset="0"/>
              <a:buChar char="•"/>
              <a:defRPr/>
            </a:pPr>
            <a:r>
              <a:rPr lang="en-CA" altLang="en-US" sz="1600" dirty="0" smtClean="0"/>
              <a:t>Affordability</a:t>
            </a:r>
          </a:p>
          <a:p>
            <a:pPr lvl="1">
              <a:lnSpc>
                <a:spcPct val="80000"/>
              </a:lnSpc>
              <a:buClr>
                <a:srgbClr val="31708D"/>
              </a:buClr>
              <a:buFont typeface="Arial" charset="0"/>
              <a:buChar char="•"/>
              <a:defRPr/>
            </a:pPr>
            <a:r>
              <a:rPr lang="en-CA" altLang="en-US" sz="1600" dirty="0" smtClean="0"/>
              <a:t>Mortgage financing</a:t>
            </a:r>
            <a:endParaRPr lang="en-CA" altLang="en-US" sz="1600" dirty="0"/>
          </a:p>
          <a:p>
            <a:pPr>
              <a:lnSpc>
                <a:spcPct val="80000"/>
              </a:lnSpc>
              <a:defRPr/>
            </a:pPr>
            <a:r>
              <a:rPr lang="en-CA" altLang="en-US" sz="1600" b="1" dirty="0" smtClean="0"/>
              <a:t>Improve accessibility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1600" dirty="0"/>
              <a:t>Data visualization </a:t>
            </a:r>
            <a:r>
              <a:rPr lang="en-CA" altLang="en-US" sz="1600" dirty="0" smtClean="0"/>
              <a:t>tool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1600" dirty="0" smtClean="0"/>
              <a:t>Research </a:t>
            </a:r>
            <a:r>
              <a:rPr lang="en-CA" altLang="en-US" sz="1600" dirty="0"/>
              <a:t>Data Centres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1600" dirty="0"/>
              <a:t>Virtual desktop infrastructure (VDI) technology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1600" dirty="0"/>
              <a:t>Real Time Remote Access (RTRA</a:t>
            </a:r>
            <a:r>
              <a:rPr lang="en-CA" altLang="en-US" sz="1600" dirty="0" smtClean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en-CA" altLang="en-US" sz="1600" dirty="0" smtClean="0"/>
              <a:t>Development of a Housing Statistics Hub</a:t>
            </a:r>
          </a:p>
          <a:p>
            <a:pPr>
              <a:lnSpc>
                <a:spcPct val="80000"/>
              </a:lnSpc>
              <a:defRPr/>
            </a:pPr>
            <a:r>
              <a:rPr lang="en-CA" altLang="en-US" sz="1600" b="1" dirty="0" smtClean="0"/>
              <a:t>Develop a quality framework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292" y="170885"/>
            <a:ext cx="7567766" cy="656616"/>
          </a:xfrm>
        </p:spPr>
        <p:txBody>
          <a:bodyPr anchor="ctr"/>
          <a:lstStyle/>
          <a:p>
            <a:r>
              <a:rPr lang="en-CA" sz="3600" dirty="0"/>
              <a:t>P</a:t>
            </a:r>
            <a:r>
              <a:rPr lang="en-CA" sz="3600" dirty="0" smtClean="0"/>
              <a:t>lan for 2019 and beyond</a:t>
            </a:r>
            <a:endParaRPr lang="en-CA" sz="3600" dirty="0"/>
          </a:p>
        </p:txBody>
      </p:sp>
      <p:sp>
        <p:nvSpPr>
          <p:cNvPr id="5" name="Content Placeholder 1"/>
          <p:cNvSpPr>
            <a:spLocks noGrp="1"/>
          </p:cNvSpPr>
          <p:nvPr>
            <p:ph sz="half" idx="1"/>
          </p:nvPr>
        </p:nvSpPr>
        <p:spPr>
          <a:xfrm>
            <a:off x="6145307" y="1768795"/>
            <a:ext cx="4424082" cy="43765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altLang="en-US" sz="1800" dirty="0"/>
              <a:t>Onboard other jurisdictions</a:t>
            </a:r>
          </a:p>
          <a:p>
            <a:pPr>
              <a:defRPr/>
            </a:pPr>
            <a:r>
              <a:rPr lang="en-CA" altLang="en-US" sz="1800" dirty="0" smtClean="0"/>
              <a:t>Adjust </a:t>
            </a:r>
            <a:r>
              <a:rPr lang="en-CA" altLang="en-US" sz="1800" dirty="0"/>
              <a:t>analysis and dissemination plan to make it more flexible </a:t>
            </a:r>
          </a:p>
          <a:p>
            <a:pPr>
              <a:defRPr/>
            </a:pPr>
            <a:r>
              <a:rPr lang="en-CA" altLang="en-US" sz="1800" dirty="0"/>
              <a:t>Increase partnerships with users to share expertise and capacity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2694" y="956822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Dissemination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08376" y="956822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Development &amp;</a:t>
            </a:r>
            <a:br>
              <a:rPr lang="en-CA" sz="2400" b="1" dirty="0" smtClean="0"/>
            </a:br>
            <a:r>
              <a:rPr lang="en-CA" sz="2400" b="1" dirty="0" smtClean="0"/>
              <a:t>Production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174362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AECBF2-C91F-F540-A4DC-68479EDE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052736"/>
            <a:ext cx="8640960" cy="4896544"/>
          </a:xfrm>
        </p:spPr>
        <p:txBody>
          <a:bodyPr/>
          <a:lstStyle/>
          <a:p>
            <a:pPr marL="514350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Reliance on external data </a:t>
            </a:r>
            <a:r>
              <a:rPr lang="en-CA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providers to acquire administrative </a:t>
            </a: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files</a:t>
            </a:r>
          </a:p>
          <a:p>
            <a:pPr marL="514350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Controlling scope</a:t>
            </a:r>
          </a:p>
          <a:p>
            <a:pPr marL="514350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Meeting users’ expectations</a:t>
            </a:r>
          </a:p>
          <a:p>
            <a:pPr marL="514350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Dissemination </a:t>
            </a: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plan/schedule </a:t>
            </a:r>
            <a:r>
              <a:rPr lang="en-CA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impacted </a:t>
            </a: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CA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last-minute </a:t>
            </a: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changes to analysis and priorities</a:t>
            </a:r>
          </a:p>
          <a:p>
            <a:pPr marL="514350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perception of the use of administrative data</a:t>
            </a:r>
          </a:p>
          <a:p>
            <a:pPr marL="514350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Ability to obtain sufficient IT infrastructure</a:t>
            </a:r>
          </a:p>
          <a:p>
            <a:pPr marL="514350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geographic detail due to limits by data providers</a:t>
            </a:r>
          </a:p>
          <a:p>
            <a:pPr marL="514350" indent="-51435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r>
              <a:rPr lang="en-CA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Ensuring a common definition of variables across jurisdictions</a:t>
            </a:r>
            <a:endParaRPr lang="en-CA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  <a:p>
            <a:pPr marL="342900" indent="-342900">
              <a:buClr>
                <a:srgbClr val="31708D"/>
              </a:buClr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4F077B-5958-804B-ABA9-C931FB5A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22791"/>
            <a:ext cx="8120693" cy="578251"/>
          </a:xfrm>
        </p:spPr>
        <p:txBody>
          <a:bodyPr/>
          <a:lstStyle/>
          <a:p>
            <a:r>
              <a:rPr lang="en-CA" sz="3600" dirty="0"/>
              <a:t>Issues and </a:t>
            </a:r>
            <a:r>
              <a:rPr lang="en-CA" sz="3600" dirty="0" smtClean="0"/>
              <a:t>challenges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698666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63352" y="1196751"/>
            <a:ext cx="8928992" cy="3958393"/>
          </a:xfrm>
        </p:spPr>
        <p:txBody>
          <a:bodyPr/>
          <a:lstStyle/>
          <a:p>
            <a:pPr marL="539750" indent="-539750">
              <a:buFont typeface="+mj-lt"/>
              <a:buAutoNum type="arabicPeriod"/>
              <a:tabLst>
                <a:tab pos="1077913" algn="l"/>
              </a:tabLst>
            </a:pPr>
            <a:r>
              <a:rPr lang="en-CA" sz="2400" dirty="0" smtClean="0"/>
              <a:t>How </a:t>
            </a:r>
            <a:r>
              <a:rPr lang="en-CA" sz="2400" dirty="0"/>
              <a:t>can Statistics Canada improve access to </a:t>
            </a:r>
            <a:r>
              <a:rPr lang="en-CA" sz="2400" dirty="0" smtClean="0"/>
              <a:t>CHSP data?</a:t>
            </a:r>
          </a:p>
          <a:p>
            <a:pPr marL="539750" indent="-539750">
              <a:buFont typeface="+mj-lt"/>
              <a:buAutoNum type="arabicPeriod"/>
              <a:tabLst>
                <a:tab pos="1077913" algn="l"/>
              </a:tabLst>
            </a:pPr>
            <a:r>
              <a:rPr lang="en-CA" sz="2400" dirty="0" smtClean="0"/>
              <a:t>What are the priority housing data </a:t>
            </a:r>
            <a:r>
              <a:rPr lang="en-CA" sz="2400" dirty="0"/>
              <a:t>gaps that </a:t>
            </a:r>
            <a:r>
              <a:rPr lang="en-CA" sz="2400" dirty="0" smtClean="0"/>
              <a:t>should </a:t>
            </a:r>
            <a:r>
              <a:rPr lang="en-CA" sz="2400" dirty="0"/>
              <a:t>be addressing </a:t>
            </a:r>
            <a:r>
              <a:rPr lang="en-CA" sz="2400" dirty="0" smtClean="0"/>
              <a:t>through this </a:t>
            </a:r>
            <a:r>
              <a:rPr lang="en-CA" sz="2400" smtClean="0"/>
              <a:t>program?</a:t>
            </a:r>
            <a:endParaRPr lang="en-CA" sz="2400" dirty="0"/>
          </a:p>
          <a:p>
            <a:pPr marL="539750" indent="-539750">
              <a:buFont typeface="+mj-lt"/>
              <a:buAutoNum type="arabicPeriod"/>
              <a:tabLst>
                <a:tab pos="1077913" algn="l"/>
              </a:tabLst>
            </a:pPr>
            <a:r>
              <a:rPr lang="en-CA" sz="2400" dirty="0" smtClean="0"/>
              <a:t>How </a:t>
            </a:r>
            <a:r>
              <a:rPr lang="en-CA" sz="2400" dirty="0"/>
              <a:t>can we work together to achieve priority needs related to Housing data, research and analysis</a:t>
            </a:r>
            <a:r>
              <a:rPr lang="en-CA" sz="2400" dirty="0" smtClean="0"/>
              <a:t>?</a:t>
            </a:r>
            <a:endParaRPr lang="en-CA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1384" y="332656"/>
            <a:ext cx="6326242" cy="656616"/>
          </a:xfrm>
        </p:spPr>
        <p:txBody>
          <a:bodyPr anchor="ctr"/>
          <a:lstStyle/>
          <a:p>
            <a:r>
              <a:rPr lang="en-CA" dirty="0" smtClean="0"/>
              <a:t>Follow-up Questions</a:t>
            </a: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9984432" y="5706320"/>
            <a:ext cx="576064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97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79BF9-A7BD-6E4A-BE04-D6BE95C7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04" y="1509768"/>
            <a:ext cx="6648227" cy="591369"/>
          </a:xfrm>
        </p:spPr>
        <p:txBody>
          <a:bodyPr>
            <a:normAutofit fontScale="90000"/>
          </a:bodyPr>
          <a:lstStyle/>
          <a:p>
            <a:r>
              <a:rPr lang="en-CA" sz="4000" dirty="0"/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BBECDB-590E-DD49-85A9-1A4FCC573D6F}"/>
              </a:ext>
            </a:extLst>
          </p:cNvPr>
          <p:cNvSpPr/>
          <p:nvPr/>
        </p:nvSpPr>
        <p:spPr>
          <a:xfrm>
            <a:off x="1516290" y="2406147"/>
            <a:ext cx="61363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For more information, </a:t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please visit </a:t>
            </a:r>
          </a:p>
          <a:p>
            <a:r>
              <a:rPr lang="en-CA" altLang="en-US" sz="2400" b="1" u="sng" dirty="0">
                <a:solidFill>
                  <a:schemeClr val="accent4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www.statcan.gc.ca</a:t>
            </a: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CA" altLang="en-US" sz="2400" b="1" dirty="0">
                <a:solidFill>
                  <a:srgbClr val="1F324F"/>
                </a:solidFill>
                <a:latin typeface="Century Gothic" charset="0"/>
                <a:ea typeface="Century Gothic" charset="0"/>
                <a:cs typeface="Century Gothic" charset="0"/>
              </a:rPr>
              <a:t>#StatCan100</a:t>
            </a:r>
            <a: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CA" altLang="en-US" sz="2400" b="1" dirty="0">
                <a:solidFill>
                  <a:srgbClr val="31708D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CA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72351C-BA35-0F4F-9945-5B136BF54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686" y="4084986"/>
            <a:ext cx="500031" cy="500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4FDDEB-11AD-E540-BC71-D1B76BBE3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371" y="4084986"/>
            <a:ext cx="500031" cy="5000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1DA655-5D7C-8141-B7BC-6086A0123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054" y="4084983"/>
            <a:ext cx="482679" cy="504056"/>
          </a:xfrm>
          <a:prstGeom prst="rect">
            <a:avLst/>
          </a:prstGeom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10961848" y="5611569"/>
            <a:ext cx="768085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C3CD37C-4D6B-4DCA-A70C-2CD72EA5413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13953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Background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233722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1638" y="221094"/>
            <a:ext cx="8864303" cy="59136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Questions on the Minds of Canadians</a:t>
            </a:r>
          </a:p>
        </p:txBody>
      </p:sp>
      <p:sp>
        <p:nvSpPr>
          <p:cNvPr id="9" name="Oval 8"/>
          <p:cNvSpPr/>
          <p:nvPr/>
        </p:nvSpPr>
        <p:spPr>
          <a:xfrm>
            <a:off x="221638" y="1071259"/>
            <a:ext cx="630047" cy="630047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123719" y="2238187"/>
            <a:ext cx="630000" cy="630000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123719" y="1071305"/>
            <a:ext cx="630000" cy="630000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006749" y="3261428"/>
            <a:ext cx="650051" cy="630000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106628" y="1071305"/>
            <a:ext cx="630000" cy="630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21637" y="2238187"/>
            <a:ext cx="630000" cy="630000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9699" y="892596"/>
            <a:ext cx="19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What is the mix of housing types across the country and how is this evolving?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7301" y="2063839"/>
            <a:ext cx="2183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many millennials are in the housing market compared to other generational cohorts?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3719" y="892594"/>
            <a:ext cx="19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tight is housing land supply in urban cores?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66309" y="2050863"/>
            <a:ext cx="8349091" cy="12976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914856" y="932939"/>
            <a:ext cx="0" cy="4936719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820636" y="902863"/>
            <a:ext cx="0" cy="4960327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1736" y="1071258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3795" y="1072690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25147" y="1049978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5415" y="2227090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43795" y="2238186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25268" y="3206326"/>
            <a:ext cx="402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29791" y="892595"/>
            <a:ext cx="19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vulnerable are Canadians to interest rate changes or economic shocks?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8820142" y="1952625"/>
            <a:ext cx="27751" cy="3365256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721626" y="3082718"/>
            <a:ext cx="24703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What share of household income is used for mortgage payments? Based on property type, owner characteristics?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40636" y="2063839"/>
            <a:ext cx="19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What’s the role of foreigners or non-residents in Canada’s residential markets? </a:t>
            </a:r>
          </a:p>
        </p:txBody>
      </p:sp>
      <p:sp>
        <p:nvSpPr>
          <p:cNvPr id="52" name="Oval 51"/>
          <p:cNvSpPr/>
          <p:nvPr/>
        </p:nvSpPr>
        <p:spPr>
          <a:xfrm>
            <a:off x="6106630" y="2238141"/>
            <a:ext cx="630047" cy="630047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228180" y="2227090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21637" y="5323636"/>
            <a:ext cx="630000" cy="630000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47380" y="5317882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33516" y="2063838"/>
            <a:ext cx="19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What is the demographic profile of property owners?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20981" y="5242238"/>
            <a:ext cx="19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many Canadians own more than one property?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566309" y="3082717"/>
            <a:ext cx="11031219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21637" y="3413571"/>
            <a:ext cx="630000" cy="630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90483" y="3410840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123719" y="3413571"/>
            <a:ext cx="630000" cy="630000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271567" y="3412089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128599" y="5326454"/>
            <a:ext cx="630047" cy="630047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248697" y="5326453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106628" y="3413571"/>
            <a:ext cx="630000" cy="630000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235385" y="3404934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36433" y="5242238"/>
            <a:ext cx="2154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What can be bought for $200,000, $400,000 or $1,000,000 in my city?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80141" y="3267882"/>
            <a:ext cx="2139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much is speculation driving house price increases?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883095" y="3267882"/>
            <a:ext cx="19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extensive is house flipping (resale in less than one year)? 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2092" y="3267882"/>
            <a:ext cx="1979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many homes or apartments are not occupied? And where is this happening?</a:t>
            </a:r>
          </a:p>
        </p:txBody>
      </p:sp>
      <p:sp>
        <p:nvSpPr>
          <p:cNvPr id="71" name="Oval 70"/>
          <p:cNvSpPr/>
          <p:nvPr/>
        </p:nvSpPr>
        <p:spPr>
          <a:xfrm>
            <a:off x="221638" y="4406878"/>
            <a:ext cx="630047" cy="630047"/>
          </a:xfrm>
          <a:prstGeom prst="ellipse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6106628" y="4406923"/>
            <a:ext cx="630000" cy="630000"/>
          </a:xfrm>
          <a:prstGeom prst="ellips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900049" y="4287303"/>
            <a:ext cx="19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affordable is home ownership across Canada?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79131" y="4274379"/>
            <a:ext cx="19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How are house prices changing over time?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2087" y="4406877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235497" y="4385597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40141" y="4287303"/>
            <a:ext cx="198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What is the average price of a single family home?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814765" y="4228213"/>
            <a:ext cx="232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586963" y="4231555"/>
            <a:ext cx="11031219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3126603" y="4391188"/>
            <a:ext cx="630000" cy="630000"/>
          </a:xfrm>
          <a:prstGeom prst="ellips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266649" y="4382552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9095389" y="4380589"/>
            <a:ext cx="630000" cy="630000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9243237" y="4379106"/>
            <a:ext cx="389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000" dirty="0">
                <a:latin typeface="Bebas" pitchFamily="2" charset="0"/>
              </a:rPr>
              <a:t>?</a:t>
            </a:r>
            <a:endParaRPr lang="id-ID" sz="2800" dirty="0">
              <a:latin typeface="Bebas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854765" y="4234901"/>
            <a:ext cx="198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What kind of residential property do non-residents purchase and where?</a:t>
            </a:r>
          </a:p>
        </p:txBody>
      </p:sp>
      <p:sp>
        <p:nvSpPr>
          <p:cNvPr id="72" name="Slide Number Placeholder 8"/>
          <p:cNvSpPr txBox="1">
            <a:spLocks/>
          </p:cNvSpPr>
          <p:nvPr/>
        </p:nvSpPr>
        <p:spPr>
          <a:xfrm>
            <a:off x="9262111" y="1919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150369-9B02-4BD3-A967-365135BA1531}" type="slidenum"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fld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66309" y="5172411"/>
            <a:ext cx="11031219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Slide Number Placeholder 3"/>
          <p:cNvSpPr txBox="1">
            <a:spLocks/>
          </p:cNvSpPr>
          <p:nvPr/>
        </p:nvSpPr>
        <p:spPr>
          <a:xfrm>
            <a:off x="10961848" y="5611569"/>
            <a:ext cx="768085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4B157C-1C06-4849-8B45-960E3CBE5C12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41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  <p:bldP spid="23" grpId="0"/>
      <p:bldP spid="25" grpId="0"/>
      <p:bldP spid="37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 animBg="1"/>
      <p:bldP spid="53" grpId="0"/>
      <p:bldP spid="54" grpId="0" animBg="1"/>
      <p:bldP spid="55" grpId="0"/>
      <p:bldP spid="56" grpId="0"/>
      <p:bldP spid="57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/>
      <p:bldP spid="68" grpId="0"/>
      <p:bldP spid="69" grpId="0"/>
      <p:bldP spid="70" grpId="0"/>
      <p:bldP spid="71" grpId="0" animBg="1"/>
      <p:bldP spid="74" grpId="0" animBg="1"/>
      <p:bldP spid="75" grpId="0"/>
      <p:bldP spid="76" grpId="0"/>
      <p:bldP spid="77" grpId="0"/>
      <p:bldP spid="79" grpId="0"/>
      <p:bldP spid="81" grpId="0"/>
      <p:bldP spid="82" grpId="0"/>
      <p:bldP spid="84" grpId="0" animBg="1"/>
      <p:bldP spid="85" grpId="0"/>
      <p:bldP spid="86" grpId="0" animBg="1"/>
      <p:bldP spid="87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34" y="78852"/>
            <a:ext cx="8864303" cy="2314725"/>
          </a:xfrm>
        </p:spPr>
        <p:txBody>
          <a:bodyPr>
            <a:noAutofit/>
          </a:bodyPr>
          <a:lstStyle/>
          <a:p>
            <a:r>
              <a:rPr lang="en-CA" dirty="0" smtClean="0">
                <a:solidFill>
                  <a:srgbClr val="183351"/>
                </a:solidFill>
              </a:rPr>
              <a:t>Government of Canada is Committed to </a:t>
            </a:r>
            <a:r>
              <a:rPr lang="en-CA" altLang="en-US" dirty="0" smtClean="0">
                <a:solidFill>
                  <a:srgbClr val="183351"/>
                </a:solidFill>
              </a:rPr>
              <a:t>Addressing Gaps in Nationwide </a:t>
            </a:r>
            <a:r>
              <a:rPr lang="en-CA" altLang="en-US" dirty="0">
                <a:solidFill>
                  <a:srgbClr val="183351"/>
                </a:solidFill>
              </a:rPr>
              <a:t>H</a:t>
            </a:r>
            <a:r>
              <a:rPr lang="en-CA" altLang="en-US" dirty="0" smtClean="0">
                <a:solidFill>
                  <a:srgbClr val="183351"/>
                </a:solidFill>
              </a:rPr>
              <a:t>ousing Data</a:t>
            </a:r>
            <a:endParaRPr lang="en-CA" dirty="0">
              <a:solidFill>
                <a:srgbClr val="18335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31544513"/>
              </p:ext>
            </p:extLst>
          </p:nvPr>
        </p:nvGraphicFramePr>
        <p:xfrm>
          <a:off x="532661" y="1712957"/>
          <a:ext cx="105156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Slide Number Placeholder 8"/>
          <p:cNvSpPr txBox="1">
            <a:spLocks/>
          </p:cNvSpPr>
          <p:nvPr/>
        </p:nvSpPr>
        <p:spPr>
          <a:xfrm>
            <a:off x="9262111" y="1919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8DBB395-AB9C-4AC4-8F15-817D170517C5}" type="slidenum"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fld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50363" y="1447577"/>
            <a:ext cx="1212663" cy="50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rgbClr val="31708D"/>
                </a:solidFill>
              </a:rPr>
              <a:t>Derived Indicators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7508" y="1440410"/>
            <a:ext cx="1404137" cy="50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rgbClr val="31708D"/>
                </a:solidFill>
              </a:rPr>
              <a:t>Address and Geography</a:t>
            </a:r>
          </a:p>
        </p:txBody>
      </p:sp>
      <p:sp>
        <p:nvSpPr>
          <p:cNvPr id="6" name="Rectangle 5"/>
          <p:cNvSpPr/>
          <p:nvPr/>
        </p:nvSpPr>
        <p:spPr>
          <a:xfrm>
            <a:off x="2563221" y="1440410"/>
            <a:ext cx="1486195" cy="50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rgbClr val="31708D"/>
                </a:solidFill>
              </a:rPr>
              <a:t>Property Characteristics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8765" y="1447562"/>
            <a:ext cx="1486195" cy="50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rgbClr val="31708D"/>
                </a:solidFill>
              </a:rPr>
              <a:t>Owner Characteristics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5874" y="1447567"/>
            <a:ext cx="1221780" cy="50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rgbClr val="31708D"/>
                </a:solidFill>
              </a:rPr>
              <a:t>Property 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6335" y="1447574"/>
            <a:ext cx="1385900" cy="507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rgbClr val="31708D"/>
                </a:solidFill>
              </a:rPr>
              <a:t>Property Financing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463661" y="1808153"/>
            <a:ext cx="1" cy="3495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586299" y="3035427"/>
            <a:ext cx="12126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70462" y="3035427"/>
            <a:ext cx="1407317" cy="7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7455" y="3035427"/>
            <a:ext cx="13858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8799" y="3042571"/>
            <a:ext cx="12870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715001" y="3041864"/>
            <a:ext cx="1041335" cy="15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93697" y="3048000"/>
            <a:ext cx="13692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458" name="Picture 2" descr="Image result for label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751" y="1949096"/>
            <a:ext cx="1066575" cy="90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069" y="1889401"/>
            <a:ext cx="1114177" cy="11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Image result for people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801" y="2213215"/>
            <a:ext cx="1189361" cy="6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Image result for cottag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3903" y="2088767"/>
            <a:ext cx="1075135" cy="7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Image result for home financing imag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4604" y="2052238"/>
            <a:ext cx="1363925" cy="75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Image result for home plan imag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380" y="1991070"/>
            <a:ext cx="1420451" cy="10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8490826" y="3113535"/>
            <a:ext cx="1629719" cy="16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Affordability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Financial vulnerability or leverage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Housing availability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Market valuations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Characteristic distributions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Macro-prudential risk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74015" y="3113535"/>
            <a:ext cx="16793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Full address of the property:</a:t>
            </a:r>
          </a:p>
          <a:p>
            <a:pPr marL="92072" indent="-92072"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Mailing</a:t>
            </a:r>
          </a:p>
          <a:p>
            <a:pPr marL="92072" indent="-92072"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Legal</a:t>
            </a:r>
          </a:p>
          <a:p>
            <a:pPr marL="92072" indent="-92072"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Civic</a:t>
            </a:r>
          </a:p>
          <a:p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</a:p>
          <a:p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Geographic </a:t>
            </a:r>
            <a:r>
              <a:rPr lang="en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coordinates</a:t>
            </a:r>
          </a:p>
          <a:p>
            <a:endParaRPr lang="en-CA" sz="1200" dirty="0">
              <a:solidFill>
                <a:srgbClr val="31708D"/>
              </a:solidFill>
              <a:latin typeface="Calibri" charset="0"/>
              <a:cs typeface="Times New Roman" charset="0"/>
            </a:endParaRPr>
          </a:p>
          <a:p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(</a:t>
            </a:r>
            <a:r>
              <a:rPr lang="en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for internal use only</a:t>
            </a:r>
            <a:r>
              <a:rPr lang="fr-CA" altLang="x-none" sz="1200" dirty="0" smtClean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)</a:t>
            </a:r>
            <a:endParaRPr lang="fr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endParaRPr lang="en-CA" sz="1200" dirty="0">
              <a:solidFill>
                <a:srgbClr val="31708D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45657" y="3113538"/>
            <a:ext cx="1573411" cy="244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Square footage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Structure Age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Lot size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Property type:</a:t>
            </a:r>
          </a:p>
          <a:p>
            <a:pPr marL="263519" lvl="1" indent="-171446">
              <a:lnSpc>
                <a:spcPct val="106000"/>
              </a:lnSpc>
              <a:buSzPct val="55000"/>
              <a:buFont typeface="Courier New" panose="02070309020205020404" pitchFamily="49" charset="0"/>
              <a:buChar char="o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Row housing</a:t>
            </a:r>
          </a:p>
          <a:p>
            <a:pPr marL="263519" lvl="1" indent="-171446">
              <a:lnSpc>
                <a:spcPct val="106000"/>
              </a:lnSpc>
              <a:buSzPct val="55000"/>
              <a:buFont typeface="Courier New" panose="02070309020205020404" pitchFamily="49" charset="0"/>
              <a:buChar char="o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Single-family home, etc.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Selling price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Transfer fees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Latest assessed value, Market value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Calibri" charset="0"/>
                <a:cs typeface="Times New Roman" charset="0"/>
              </a:rPr>
              <a:t># of rooms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83360" y="3113535"/>
            <a:ext cx="1437680" cy="18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Citizenship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Residency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Age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Gender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Marital Status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Income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Education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Household composition</a:t>
            </a:r>
            <a:endParaRPr lang="en-CA" altLang="x-none" sz="1200" dirty="0">
              <a:solidFill>
                <a:srgbClr val="31708D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12761" y="3113536"/>
            <a:ext cx="1208963" cy="165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Own account (owner occupation)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Investment (rental, capital gains)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Recreational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Social</a:t>
            </a:r>
            <a:endParaRPr lang="en-CA" altLang="x-none" sz="1200" dirty="0">
              <a:solidFill>
                <a:srgbClr val="31708D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97987" y="3113535"/>
            <a:ext cx="1480543" cy="18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Type of financing</a:t>
            </a:r>
          </a:p>
          <a:p>
            <a:pPr marL="85723" indent="-85723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Outstanding debt</a:t>
            </a:r>
          </a:p>
          <a:p>
            <a:pPr>
              <a:lnSpc>
                <a:spcPct val="106000"/>
              </a:lnSpc>
            </a:pPr>
            <a:endParaRPr lang="en-CA" altLang="x-none" sz="1200" dirty="0">
              <a:solidFill>
                <a:srgbClr val="31708D"/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>
              <a:lnSpc>
                <a:spcPct val="106000"/>
              </a:lnSpc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Financing terms: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Amortization period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Interest rate</a:t>
            </a:r>
          </a:p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Value of mortgage debt</a:t>
            </a:r>
            <a:endParaRPr lang="en-CA" altLang="x-none" sz="1200" dirty="0">
              <a:solidFill>
                <a:srgbClr val="31708D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00053" y="130313"/>
            <a:ext cx="8864303" cy="591369"/>
          </a:xfrm>
        </p:spPr>
        <p:txBody>
          <a:bodyPr>
            <a:normAutofit fontScale="90000"/>
          </a:bodyPr>
          <a:lstStyle/>
          <a:p>
            <a:r>
              <a:rPr lang="en-CA" sz="4000" dirty="0">
                <a:latin typeface="Century Gothic" panose="020B0502020202020204" pitchFamily="34" charset="0"/>
              </a:rPr>
              <a:t>Content of Database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492173" y="1815424"/>
            <a:ext cx="1" cy="3495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6875016" y="1854333"/>
            <a:ext cx="1" cy="3495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98081" y="1845097"/>
            <a:ext cx="1" cy="3495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28790" y="1835861"/>
            <a:ext cx="1" cy="3495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lowchart: Process 1"/>
          <p:cNvSpPr/>
          <p:nvPr/>
        </p:nvSpPr>
        <p:spPr>
          <a:xfrm>
            <a:off x="917507" y="5579845"/>
            <a:ext cx="9049668" cy="342051"/>
          </a:xfrm>
          <a:prstGeom prst="flowChartProcess">
            <a:avLst/>
          </a:prstGeom>
          <a:solidFill>
            <a:srgbClr val="316F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/>
              <a:t>Only aggregated information will be published</a:t>
            </a:r>
          </a:p>
        </p:txBody>
      </p:sp>
      <p:sp>
        <p:nvSpPr>
          <p:cNvPr id="43" name="Slide Number Placeholder 3"/>
          <p:cNvSpPr txBox="1">
            <a:spLocks/>
          </p:cNvSpPr>
          <p:nvPr/>
        </p:nvSpPr>
        <p:spPr>
          <a:xfrm>
            <a:off x="10961848" y="5611569"/>
            <a:ext cx="768085" cy="47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9651613-2C6C-4A2C-829B-BFD9B38C3AF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90826" y="4760414"/>
            <a:ext cx="2471023" cy="679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2" indent="-92072">
              <a:lnSpc>
                <a:spcPct val="106000"/>
              </a:lnSpc>
              <a:buFont typeface="Arial" panose="020B0604020202020204" pitchFamily="34" charset="0"/>
              <a:buChar char="•"/>
            </a:pPr>
            <a:r>
              <a:rPr lang="en-CA" altLang="x-none" sz="1200" dirty="0">
                <a:solidFill>
                  <a:srgbClr val="31708D"/>
                </a:solidFill>
                <a:latin typeface="Calibri" charset="0"/>
                <a:ea typeface="Times New Roman" charset="0"/>
                <a:cs typeface="Times New Roman" charset="0"/>
              </a:rPr>
              <a:t>Dependant on additional sources: energy efficiency, proximity measures, etc.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8586299" y="4753220"/>
            <a:ext cx="12126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6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348175" y="170391"/>
            <a:ext cx="8448427" cy="591369"/>
          </a:xfrm>
        </p:spPr>
        <p:txBody>
          <a:bodyPr/>
          <a:lstStyle/>
          <a:p>
            <a:r>
              <a:rPr lang="en-CA" sz="3600" dirty="0" smtClean="0"/>
              <a:t>CHSP Framework</a:t>
            </a:r>
            <a:endParaRPr lang="en-CA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4" y="995095"/>
            <a:ext cx="8901881" cy="49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151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" name="Picture 14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80" y="727969"/>
            <a:ext cx="8724613" cy="5277774"/>
          </a:xfrm>
          <a:prstGeom prst="rect">
            <a:avLst/>
          </a:prstGeom>
        </p:spPr>
      </p:pic>
      <p:sp>
        <p:nvSpPr>
          <p:cNvPr id="1483" name="Title 2"/>
          <p:cNvSpPr>
            <a:spLocks noGrp="1"/>
          </p:cNvSpPr>
          <p:nvPr>
            <p:ph type="title"/>
          </p:nvPr>
        </p:nvSpPr>
        <p:spPr>
          <a:xfrm>
            <a:off x="335360" y="160927"/>
            <a:ext cx="7488832" cy="1081947"/>
          </a:xfrm>
        </p:spPr>
        <p:txBody>
          <a:bodyPr/>
          <a:lstStyle/>
          <a:p>
            <a:r>
              <a:rPr lang="en-CA" altLang="en-US" dirty="0" smtClean="0"/>
              <a:t>Program Overview</a:t>
            </a:r>
            <a:endParaRPr lang="en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08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40033" y="1074741"/>
            <a:ext cx="3382577" cy="823912"/>
          </a:xfrm>
        </p:spPr>
        <p:txBody>
          <a:bodyPr/>
          <a:lstStyle/>
          <a:p>
            <a:r>
              <a:rPr lang="en-CA" dirty="0" smtClean="0"/>
              <a:t>December 19, 2017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30483" y="2060848"/>
            <a:ext cx="4682338" cy="3888431"/>
          </a:xfrm>
        </p:spPr>
        <p:txBody>
          <a:bodyPr/>
          <a:lstStyle/>
          <a:p>
            <a:pPr marL="182563" indent="-182563"/>
            <a:r>
              <a:rPr lang="en-CA" sz="2000" dirty="0"/>
              <a:t>CMAs: Vancouver &amp; Toronto</a:t>
            </a:r>
          </a:p>
          <a:p>
            <a:pPr marL="182563" indent="-182563"/>
            <a:r>
              <a:rPr lang="en-CA" sz="2000" dirty="0"/>
              <a:t>CSDs: 45</a:t>
            </a:r>
          </a:p>
          <a:p>
            <a:pPr marL="182563" indent="-182563"/>
            <a:r>
              <a:rPr lang="en-CA" sz="2000" dirty="0"/>
              <a:t>Indicators (7):</a:t>
            </a:r>
          </a:p>
          <a:p>
            <a:pPr marL="447675" lvl="1" indent="-182563"/>
            <a:r>
              <a:rPr lang="en-CA" sz="1600" dirty="0"/>
              <a:t>Residency status</a:t>
            </a:r>
          </a:p>
          <a:p>
            <a:pPr marL="447675" lvl="1" indent="-182563"/>
            <a:r>
              <a:rPr lang="en-CA" sz="1600" dirty="0" smtClean="0"/>
              <a:t>Property </a:t>
            </a:r>
            <a:r>
              <a:rPr lang="en-CA" sz="1600" dirty="0"/>
              <a:t>type</a:t>
            </a:r>
          </a:p>
          <a:p>
            <a:pPr marL="447675" lvl="1" indent="-182563"/>
            <a:r>
              <a:rPr lang="en-CA" sz="1600" dirty="0" smtClean="0"/>
              <a:t>Assessment </a:t>
            </a:r>
            <a:r>
              <a:rPr lang="en-CA" sz="1600" dirty="0"/>
              <a:t>value</a:t>
            </a:r>
          </a:p>
          <a:p>
            <a:pPr marL="447675" lvl="1" indent="-182563"/>
            <a:r>
              <a:rPr lang="en-CA" sz="1600" dirty="0" smtClean="0"/>
              <a:t>Size of living </a:t>
            </a:r>
            <a:r>
              <a:rPr lang="en-CA" sz="1600" dirty="0"/>
              <a:t>area </a:t>
            </a:r>
          </a:p>
          <a:p>
            <a:pPr marL="447675" lvl="1" indent="-182563"/>
            <a:r>
              <a:rPr lang="en-CA" sz="1600" dirty="0"/>
              <a:t>Period of construction</a:t>
            </a:r>
          </a:p>
          <a:p>
            <a:pPr marL="447675" lvl="1" indent="-182563"/>
            <a:r>
              <a:rPr lang="en-CA" sz="1600" dirty="0"/>
              <a:t>Condominium status</a:t>
            </a:r>
          </a:p>
          <a:p>
            <a:pPr marL="447675" lvl="1" indent="-182563"/>
            <a:r>
              <a:rPr lang="en-CA" sz="1600" dirty="0"/>
              <a:t>Number of owners per </a:t>
            </a:r>
            <a:r>
              <a:rPr lang="en-CA" sz="1600" dirty="0" smtClean="0"/>
              <a:t>property</a:t>
            </a:r>
          </a:p>
          <a:p>
            <a:pPr marL="47625" indent="-182563"/>
            <a:r>
              <a:rPr lang="fr-FR" sz="1800" u="sng" dirty="0">
                <a:solidFill>
                  <a:schemeClr val="tx1"/>
                </a:solidFill>
                <a:hlinkClick r:id="rId2"/>
              </a:rPr>
              <a:t>https://www150.statcan.gc.ca/n1/daily-quotidien/171219/dq171219b-eng.htm</a:t>
            </a:r>
            <a:endParaRPr lang="en-CA" sz="1800" dirty="0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741115" y="1074741"/>
            <a:ext cx="3399234" cy="823912"/>
          </a:xfrm>
        </p:spPr>
        <p:txBody>
          <a:bodyPr/>
          <a:lstStyle/>
          <a:p>
            <a:r>
              <a:rPr lang="en-CA" dirty="0" smtClean="0"/>
              <a:t>June 25, 2018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649814" y="2060848"/>
            <a:ext cx="5342730" cy="3600399"/>
          </a:xfrm>
        </p:spPr>
        <p:txBody>
          <a:bodyPr/>
          <a:lstStyle/>
          <a:p>
            <a:pPr marL="182563" indent="-182563"/>
            <a:r>
              <a:rPr lang="en-CA" sz="2000" dirty="0"/>
              <a:t>CMAs: Ontario (16), BC (4)</a:t>
            </a:r>
          </a:p>
          <a:p>
            <a:pPr marL="182563" indent="-182563"/>
            <a:r>
              <a:rPr lang="en-CA" sz="2000" dirty="0"/>
              <a:t>CSDs: 749</a:t>
            </a:r>
          </a:p>
          <a:p>
            <a:pPr marL="182563" indent="-182563"/>
            <a:r>
              <a:rPr lang="en-CA" sz="2000" dirty="0"/>
              <a:t>Same indicators as December </a:t>
            </a:r>
            <a:endParaRPr lang="en-CA" sz="2000" dirty="0" smtClean="0"/>
          </a:p>
          <a:p>
            <a:pPr marL="0" indent="0">
              <a:buNone/>
            </a:pPr>
            <a:r>
              <a:rPr lang="en-CA" sz="2400" b="1" dirty="0" smtClean="0">
                <a:solidFill>
                  <a:schemeClr val="accent4">
                    <a:lumMod val="75000"/>
                  </a:schemeClr>
                </a:solidFill>
              </a:rPr>
              <a:t>PLUS</a:t>
            </a:r>
            <a:endParaRPr lang="en-CA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47675" lvl="1" indent="-182563"/>
            <a:r>
              <a:rPr lang="en-CA" sz="1600" dirty="0"/>
              <a:t>Property-level data</a:t>
            </a:r>
          </a:p>
          <a:p>
            <a:pPr marL="712788" lvl="2" indent="-173038"/>
            <a:r>
              <a:rPr lang="en-CA" sz="1600" dirty="0"/>
              <a:t>Owner type (individual/non-individual)</a:t>
            </a:r>
          </a:p>
          <a:p>
            <a:pPr marL="447675" lvl="1" indent="-182563"/>
            <a:r>
              <a:rPr lang="en-CA" sz="1600" dirty="0"/>
              <a:t>Owner-level data</a:t>
            </a:r>
          </a:p>
          <a:p>
            <a:pPr marL="712788" lvl="2" indent="-173038"/>
            <a:r>
              <a:rPr lang="en-CA" sz="1600" dirty="0"/>
              <a:t>Age</a:t>
            </a:r>
          </a:p>
          <a:p>
            <a:pPr marL="712788" lvl="2" indent="-173038"/>
            <a:r>
              <a:rPr lang="en-CA" sz="1600" dirty="0" smtClean="0"/>
              <a:t>Sex</a:t>
            </a:r>
          </a:p>
          <a:p>
            <a:pPr marL="312738" lvl="1" indent="-173038"/>
            <a:r>
              <a:rPr lang="fr-FR" sz="1800" u="sng" dirty="0">
                <a:solidFill>
                  <a:srgbClr val="31708D"/>
                </a:solidFill>
                <a:hlinkClick r:id="rId3"/>
              </a:rPr>
              <a:t>https://www150.statcan.gc.ca/n1/daily-quotidien/180625/dq180625a-eng.htm</a:t>
            </a:r>
            <a:endParaRPr lang="en-CA" sz="1800" dirty="0">
              <a:solidFill>
                <a:srgbClr val="31708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3512" y="493898"/>
            <a:ext cx="6648227" cy="591369"/>
          </a:xfrm>
        </p:spPr>
        <p:txBody>
          <a:bodyPr/>
          <a:lstStyle/>
          <a:p>
            <a:r>
              <a:rPr lang="en-CA" dirty="0" smtClean="0"/>
              <a:t>What has been released so far…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9984432" y="5433045"/>
            <a:ext cx="576064" cy="476250"/>
          </a:xfrm>
        </p:spPr>
        <p:txBody>
          <a:bodyPr/>
          <a:lstStyle/>
          <a:p>
            <a:pPr>
              <a:defRPr/>
            </a:pPr>
            <a:fld id="{D7BCBCE4-348C-FE43-9E32-9F16AF4F429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997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2418859|-7487713|-3590342|-8882056|-11579569|Statistics Canada&quot;,&quot;Id&quot;:&quot;5b5730fc304643222072c5ee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  <p:tag name="_AMO_REPORTCONTROLSVISIBLE" val="Empty"/>
  <p:tag name="_AMO_UNIQUEIDENTIFIER" val="2403e9d5-74b5-4214-b0be-0f3ec2690d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COLOR" val="{&quot;FillColor&quot;:{&quot;ColorIndex&quot;:1,&quot;ColorModifier&quot;:0,&quot;BrightnessModifier&quot;:0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istic Canada Blue">
  <a:themeElements>
    <a:clrScheme name="Blue 1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D3521"/>
      </a:accent1>
      <a:accent2>
        <a:srgbClr val="316F8D"/>
      </a:accent2>
      <a:accent3>
        <a:srgbClr val="DB4F49"/>
      </a:accent3>
      <a:accent4>
        <a:srgbClr val="FEBF00"/>
      </a:accent4>
      <a:accent5>
        <a:srgbClr val="78B690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5" id="{A7D75DC8-F050-F145-8D99-EC0239AD8236}" vid="{DFA70FC6-B788-8742-BC8D-C0522D31305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1222</Words>
  <Application>Microsoft Office PowerPoint</Application>
  <PresentationFormat>Widescreen</PresentationFormat>
  <Paragraphs>241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Bebas</vt:lpstr>
      <vt:lpstr>Calibri</vt:lpstr>
      <vt:lpstr>Calibri Light</vt:lpstr>
      <vt:lpstr>Century Gothic</vt:lpstr>
      <vt:lpstr>Courier New</vt:lpstr>
      <vt:lpstr>Times New Roman</vt:lpstr>
      <vt:lpstr>Wingdings</vt:lpstr>
      <vt:lpstr>Office Theme</vt:lpstr>
      <vt:lpstr>Statistic Canada Blue</vt:lpstr>
      <vt:lpstr>PowerPoint Presentation</vt:lpstr>
      <vt:lpstr>Outline</vt:lpstr>
      <vt:lpstr>Background</vt:lpstr>
      <vt:lpstr>Questions on the Minds of Canadians</vt:lpstr>
      <vt:lpstr>Government of Canada is Committed to Addressing Gaps in Nationwide Housing Data</vt:lpstr>
      <vt:lpstr>Content of Database</vt:lpstr>
      <vt:lpstr>CHSP Framework</vt:lpstr>
      <vt:lpstr>Program Overview</vt:lpstr>
      <vt:lpstr>What has been released so far…</vt:lpstr>
      <vt:lpstr>CHSP’s Third Release December 11, 2018 </vt:lpstr>
      <vt:lpstr>Latest Results</vt:lpstr>
      <vt:lpstr>Key Findings</vt:lpstr>
      <vt:lpstr>Non-resident ownership rate is lower in Halifax</vt:lpstr>
      <vt:lpstr>Non-residents own more expensive properties in Vancouver and Toronto with some exceptions</vt:lpstr>
      <vt:lpstr>Condominium apartments less common and vacant land more common in Halifax CMA</vt:lpstr>
      <vt:lpstr>Non-resident ownership more prevalent in recreational destinations</vt:lpstr>
      <vt:lpstr>Non-Individuals own less than 1 in 10 residential properties</vt:lpstr>
      <vt:lpstr>Next Steps</vt:lpstr>
      <vt:lpstr>In depth articles, Winter 2019</vt:lpstr>
      <vt:lpstr>Plan for 2019 and beyond</vt:lpstr>
      <vt:lpstr>Issues and challenges</vt:lpstr>
      <vt:lpstr>Follow-up Questions</vt:lpstr>
      <vt:lpstr>THANK YOU!</vt:lpstr>
    </vt:vector>
  </TitlesOfParts>
  <Company>StatCan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Shane;Andy</dc:creator>
  <cp:lastModifiedBy>Neudorf, Eric - AGRI/AGRI</cp:lastModifiedBy>
  <cp:revision>110</cp:revision>
  <cp:lastPrinted>2018-12-14T15:41:43Z</cp:lastPrinted>
  <dcterms:created xsi:type="dcterms:W3CDTF">2018-07-05T17:12:59Z</dcterms:created>
  <dcterms:modified xsi:type="dcterms:W3CDTF">2018-12-17T21:25:34Z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548391568</vt:i4>
  </property>
  <property fmtid="{D5CDD505-2E9C-101B-9397-08002B2CF9AE}" pid="3" name="_NewReviewCycle">
    <vt:lpwstr/>
  </property>
  <property fmtid="{D5CDD505-2E9C-101B-9397-08002B2CF9AE}" pid="4" name="_EmailSubject">
    <vt:lpwstr>Presentations for CHSP webinar</vt:lpwstr>
  </property>
  <property fmtid="{D5CDD505-2E9C-101B-9397-08002B2CF9AE}" pid="5" name="_AuthorEmail">
    <vt:lpwstr>eric.neudorf@canada.ca</vt:lpwstr>
  </property>
  <property fmtid="{D5CDD505-2E9C-101B-9397-08002B2CF9AE}" pid="6" name="_AuthorEmailDisplayName">
    <vt:lpwstr>Neudorf, Eric (STATCAN)</vt:lpwstr>
  </property>
</Properties>
</file>