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403" r:id="rId6"/>
    <p:sldId id="382" r:id="rId7"/>
    <p:sldId id="432" r:id="rId8"/>
    <p:sldId id="442" r:id="rId9"/>
    <p:sldId id="443" r:id="rId10"/>
    <p:sldId id="444" r:id="rId11"/>
    <p:sldId id="445" r:id="rId12"/>
    <p:sldId id="446" r:id="rId13"/>
    <p:sldId id="441" r:id="rId14"/>
    <p:sldId id="448" r:id="rId15"/>
    <p:sldId id="450" r:id="rId16"/>
    <p:sldId id="451" r:id="rId17"/>
    <p:sldId id="454" r:id="rId18"/>
    <p:sldId id="449" r:id="rId19"/>
    <p:sldId id="455" r:id="rId20"/>
    <p:sldId id="456" r:id="rId21"/>
    <p:sldId id="423" r:id="rId22"/>
    <p:sldId id="425" r:id="rId23"/>
    <p:sldId id="440" r:id="rId24"/>
    <p:sldId id="439" r:id="rId25"/>
    <p:sldId id="436" r:id="rId26"/>
    <p:sldId id="437" r:id="rId27"/>
    <p:sldId id="438"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E7D235-877D-437D-8711-276E45C32400}">
          <p14:sldIdLst>
            <p14:sldId id="256"/>
          </p14:sldIdLst>
        </p14:section>
        <p14:section name="The Linkable Open Data Environment" id="{B82969C5-1F40-49D5-9464-B699BF9C1AD5}">
          <p14:sldIdLst>
            <p14:sldId id="403"/>
            <p14:sldId id="382"/>
            <p14:sldId id="432"/>
          </p14:sldIdLst>
        </p14:section>
        <p14:section name="Open Data" id="{E44BBF73-5DA7-4E54-838D-0BE2EC6BFFB0}">
          <p14:sldIdLst>
            <p14:sldId id="442"/>
            <p14:sldId id="443"/>
            <p14:sldId id="444"/>
            <p14:sldId id="445"/>
            <p14:sldId id="446"/>
            <p14:sldId id="441"/>
            <p14:sldId id="448"/>
            <p14:sldId id="450"/>
            <p14:sldId id="451"/>
            <p14:sldId id="454"/>
            <p14:sldId id="449"/>
            <p14:sldId id="455"/>
            <p14:sldId id="456"/>
            <p14:sldId id="423"/>
            <p14:sldId id="425"/>
          </p14:sldIdLst>
        </p14:section>
        <p14:section name="Open Code" id="{D5A532E6-FF8E-4BA1-8872-8E7CCFEA78F1}">
          <p14:sldIdLst>
            <p14:sldId id="440"/>
            <p14:sldId id="439"/>
            <p14:sldId id="436"/>
            <p14:sldId id="437"/>
            <p14:sldId id="4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fri, Haaris - CSBP/CPSE" initials="HJ" lastIdx="20" clrIdx="0">
    <p:extLst>
      <p:ext uri="{19B8F6BF-5375-455C-9EA6-DF929625EA0E}">
        <p15:presenceInfo xmlns:p15="http://schemas.microsoft.com/office/powerpoint/2012/main" userId="Jafri, Haaris - CSBP/CPSE" providerId="None"/>
      </p:ext>
    </p:extLst>
  </p:cmAuthor>
  <p:cmAuthor id="2" name="Conzon, Julia - CSBP/CPSE" initials="CC" lastIdx="2" clrIdx="1">
    <p:extLst>
      <p:ext uri="{19B8F6BF-5375-455C-9EA6-DF929625EA0E}">
        <p15:presenceInfo xmlns:p15="http://schemas.microsoft.com/office/powerpoint/2012/main" userId="S::julia.conzon@statcan.gc.ca::1d6b286d-c0ef-4fd6-b0bf-dcea31403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43A3"/>
    <a:srgbClr val="FF33CC"/>
    <a:srgbClr val="0759FD"/>
    <a:srgbClr val="FF3B3B"/>
    <a:srgbClr val="CBA3D9"/>
    <a:srgbClr val="8E44A2"/>
    <a:srgbClr val="9348AE"/>
    <a:srgbClr val="9A4DB5"/>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79153" autoAdjust="0"/>
  </p:normalViewPr>
  <p:slideViewPr>
    <p:cSldViewPr snapToGrid="0">
      <p:cViewPr varScale="1">
        <p:scale>
          <a:sx n="57" d="100"/>
          <a:sy n="57" d="100"/>
        </p:scale>
        <p:origin x="58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9-02T07:47:27.710" idx="1">
    <p:pos x="4408" y="1176"/>
    <p:text>3rd bullet a lot of text, I think you could just state that, and instead add the line "Uses JSON configuration files"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9-02T07:48:33.758" idx="2">
    <p:pos x="7205" y="2365"/>
    <p:text>Considering it is methodology, would stress this library is wildly used outside of OpenAddresses (I think?)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4486B28D-CD10-4E9D-BB0F-EB01F79DC2C3}" type="datetimeFigureOut">
              <a:rPr lang="en-CA" smtClean="0"/>
              <a:t>2021-09-24</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245D2751-02E3-433C-A294-8F87FEA86E95}" type="slidenum">
              <a:rPr lang="en-CA" smtClean="0"/>
              <a:t>‹#›</a:t>
            </a:fld>
            <a:endParaRPr lang="en-CA"/>
          </a:p>
        </p:txBody>
      </p:sp>
    </p:spTree>
    <p:extLst>
      <p:ext uri="{BB962C8B-B14F-4D97-AF65-F5344CB8AC3E}">
        <p14:creationId xmlns:p14="http://schemas.microsoft.com/office/powerpoint/2010/main" val="497332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323A620-730B-4CCB-ABB4-E9DDEF69646F}" type="datetimeFigureOut">
              <a:rPr lang="en-CA" smtClean="0"/>
              <a:t>2021-09-24</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53061FCE-BB51-4916-9D8A-65B540145052}" type="slidenum">
              <a:rPr lang="en-CA" smtClean="0"/>
              <a:t>‹#›</a:t>
            </a:fld>
            <a:endParaRPr lang="en-CA"/>
          </a:p>
        </p:txBody>
      </p:sp>
    </p:spTree>
    <p:extLst>
      <p:ext uri="{BB962C8B-B14F-4D97-AF65-F5344CB8AC3E}">
        <p14:creationId xmlns:p14="http://schemas.microsoft.com/office/powerpoint/2010/main" val="1335675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ithub.com/Microsoft/CanadianBuildingFootprint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en.canada.ca/en/open-government-licence-canad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1</a:t>
            </a:fld>
            <a:endParaRPr lang="en-CA"/>
          </a:p>
        </p:txBody>
      </p:sp>
    </p:spTree>
    <p:extLst>
      <p:ext uri="{BB962C8B-B14F-4D97-AF65-F5344CB8AC3E}">
        <p14:creationId xmlns:p14="http://schemas.microsoft.com/office/powerpoint/2010/main" val="290566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central element can be thought of as the linkable environment in the Linkable Open Data Environment, and would allow for the linkages between databases. This is still in development, but you can imagine an API or webpage for linking together the different data sets. For example, linking addresses, healthcare facilities, and buildings would allow the user to identify buildings that are hospitals.</a:t>
            </a:r>
          </a:p>
          <a:p>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20</a:t>
            </a:fld>
            <a:endParaRPr lang="en-CA"/>
          </a:p>
        </p:txBody>
      </p:sp>
    </p:spTree>
    <p:extLst>
      <p:ext uri="{BB962C8B-B14F-4D97-AF65-F5344CB8AC3E}">
        <p14:creationId xmlns:p14="http://schemas.microsoft.com/office/powerpoint/2010/main" val="1700851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buFont typeface="Arial" panose="020B0604020202020204" pitchFamily="34" charset="0"/>
              <a:buChar char="•"/>
              <a:defRPr/>
            </a:pPr>
            <a:r>
              <a:rPr lang="en-CA" sz="1200" dirty="0">
                <a:latin typeface="Segoe UI" panose="020B0502040204020203" pitchFamily="34" charset="0"/>
                <a:cs typeface="Segoe UI" panose="020B0502040204020203" pitchFamily="34" charset="0"/>
              </a:rPr>
              <a:t>Our open databases are only as good as the data released by data providers such as municipalities and provinces</a:t>
            </a:r>
          </a:p>
          <a:p>
            <a:pPr marL="171450" indent="-171450">
              <a:lnSpc>
                <a:spcPct val="100000"/>
              </a:lnSpc>
              <a:spcBef>
                <a:spcPts val="0"/>
              </a:spcBef>
              <a:buFont typeface="Arial" panose="020B0604020202020204" pitchFamily="34" charset="0"/>
              <a:buChar char="•"/>
              <a:defRPr/>
            </a:pPr>
            <a:r>
              <a:rPr lang="en-CA" sz="1200" dirty="0">
                <a:latin typeface="Segoe UI" panose="020B0502040204020203" pitchFamily="34" charset="0"/>
                <a:cs typeface="Segoe UI" panose="020B0502040204020203" pitchFamily="34" charset="0"/>
              </a:rPr>
              <a:t>We are interested in soliciting feedback from original data owners and move towards common standards</a:t>
            </a:r>
          </a:p>
          <a:p>
            <a:pPr marL="342900" indent="-342900">
              <a:lnSpc>
                <a:spcPct val="100000"/>
              </a:lnSpc>
              <a:spcBef>
                <a:spcPts val="0"/>
              </a:spcBef>
              <a:spcAft>
                <a:spcPts val="1800"/>
              </a:spcAft>
              <a:buFont typeface="Arial" panose="020B0604020202020204" pitchFamily="34" charset="0"/>
              <a:buChar char="•"/>
            </a:pPr>
            <a:r>
              <a:rPr lang="en-CA" sz="2400" dirty="0">
                <a:latin typeface="Segoe UI" panose="020B0502040204020203" pitchFamily="34" charset="0"/>
                <a:cs typeface="Segoe UI" panose="020B0502040204020203" pitchFamily="34" charset="0"/>
              </a:rPr>
              <a:t>Students from UBC and Fleming College analyzed the ODB and ODHF for </a:t>
            </a:r>
            <a:r>
              <a:rPr lang="en-CA" sz="2400" dirty="0">
                <a:solidFill>
                  <a:schemeClr val="bg2">
                    <a:lumMod val="10000"/>
                  </a:schemeClr>
                </a:solidFill>
                <a:latin typeface="Segoe UI" panose="020B0502040204020203" pitchFamily="34" charset="0"/>
                <a:cs typeface="Segoe UI" panose="020B0502040204020203" pitchFamily="34" charset="0"/>
              </a:rPr>
              <a:t>academic capstone projects </a:t>
            </a:r>
            <a:endParaRPr lang="en-CA" sz="2400" dirty="0">
              <a:solidFill>
                <a:schemeClr val="accent1">
                  <a:lumMod val="75000"/>
                </a:schemeClr>
              </a:solidFill>
              <a:latin typeface="Segoe UI" panose="020B0502040204020203" pitchFamily="34" charset="0"/>
              <a:cs typeface="Segoe UI" panose="020B0502040204020203" pitchFamily="34" charset="0"/>
            </a:endParaRPr>
          </a:p>
          <a:p>
            <a:pPr marL="342900" indent="-342900">
              <a:lnSpc>
                <a:spcPct val="100000"/>
              </a:lnSpc>
              <a:spcBef>
                <a:spcPts val="0"/>
              </a:spcBef>
              <a:spcAft>
                <a:spcPts val="1800"/>
              </a:spcAft>
              <a:buFont typeface="Arial" panose="020B0604020202020204" pitchFamily="34" charset="0"/>
              <a:buChar char="•"/>
            </a:pPr>
            <a:r>
              <a:rPr lang="en-CA" sz="2400" b="1" dirty="0">
                <a:solidFill>
                  <a:schemeClr val="bg2">
                    <a:lumMod val="10000"/>
                  </a:schemeClr>
                </a:solidFill>
                <a:latin typeface="Segoe UI" panose="020B0502040204020203" pitchFamily="34" charset="0"/>
                <a:cs typeface="Segoe UI" panose="020B0502040204020203" pitchFamily="34" charset="0"/>
              </a:rPr>
              <a:t>Microsoft </a:t>
            </a:r>
            <a:r>
              <a:rPr lang="en-CA" sz="2400" dirty="0">
                <a:latin typeface="Segoe UI" panose="020B0502040204020203" pitchFamily="34" charset="0"/>
                <a:cs typeface="Segoe UI" panose="020B0502040204020203" pitchFamily="34" charset="0"/>
              </a:rPr>
              <a:t>created an openly licensed </a:t>
            </a:r>
            <a:r>
              <a:rPr lang="en-CA" sz="2400" dirty="0">
                <a:latin typeface="Segoe UI" panose="020B0502040204020203" pitchFamily="34" charset="0"/>
                <a:cs typeface="Segoe UI" panose="020B0502040204020203" pitchFamily="34" charset="0"/>
                <a:hlinkClick r:id="rId3"/>
              </a:rPr>
              <a:t>dataset</a:t>
            </a:r>
            <a:r>
              <a:rPr lang="en-CA" sz="2400" dirty="0">
                <a:latin typeface="Segoe UI" panose="020B0502040204020203" pitchFamily="34" charset="0"/>
                <a:cs typeface="Segoe UI" panose="020B0502040204020203" pitchFamily="34" charset="0"/>
              </a:rPr>
              <a:t> of 11.8 M building footprints across Canada using the ODB as a training dataset</a:t>
            </a:r>
          </a:p>
          <a:p>
            <a:pPr marL="457200" indent="-457200">
              <a:lnSpc>
                <a:spcPct val="100000"/>
              </a:lnSpc>
              <a:spcBef>
                <a:spcPts val="0"/>
              </a:spcBef>
              <a:buFont typeface="Arial" panose="020B0604020202020204" pitchFamily="34" charset="0"/>
              <a:buChar char="•"/>
            </a:pPr>
            <a:r>
              <a:rPr lang="en-CA" sz="2650" b="1" dirty="0" err="1">
                <a:latin typeface="Segoe UI" panose="020B0502040204020203" pitchFamily="34" charset="0"/>
                <a:cs typeface="Segoe UI" panose="020B0502040204020203" pitchFamily="34" charset="0"/>
              </a:rPr>
              <a:t>OpenAddresses</a:t>
            </a:r>
            <a:r>
              <a:rPr lang="en-CA" sz="2650" dirty="0">
                <a:latin typeface="Segoe UI" panose="020B0502040204020203" pitchFamily="34" charset="0"/>
                <a:cs typeface="Segoe UI" panose="020B0502040204020203" pitchFamily="34" charset="0"/>
              </a:rPr>
              <a:t> is a non-profit that has compiled address point data around the world</a:t>
            </a:r>
          </a:p>
          <a:p>
            <a:pPr marL="800100" lvl="1" indent="-342900">
              <a:lnSpc>
                <a:spcPct val="100000"/>
              </a:lnSpc>
              <a:spcBef>
                <a:spcPts val="0"/>
              </a:spcBef>
              <a:buFont typeface="Arial" panose="020B0604020202020204" pitchFamily="34" charset="0"/>
              <a:buChar char="•"/>
              <a:defRPr/>
            </a:pPr>
            <a:r>
              <a:rPr lang="en-CA" sz="2500" dirty="0">
                <a:latin typeface="Segoe UI" panose="020B0502040204020203" pitchFamily="34" charset="0"/>
                <a:cs typeface="Segoe UI" panose="020B0502040204020203" pitchFamily="34" charset="0"/>
              </a:rPr>
              <a:t>Taking advantage of their work gives us a boost both in terms of identifying sources, but also in terms of using their processing pipeline</a:t>
            </a:r>
          </a:p>
          <a:p>
            <a:pPr marL="0" indent="0">
              <a:lnSpc>
                <a:spcPct val="100000"/>
              </a:lnSpc>
              <a:spcBef>
                <a:spcPts val="0"/>
              </a:spcBef>
              <a:buFont typeface="Arial" panose="020B0604020202020204" pitchFamily="34" charset="0"/>
              <a:buNone/>
              <a:defRPr/>
            </a:pPr>
            <a:endParaRPr lang="en-CA" sz="1200" dirty="0">
              <a:latin typeface="Segoe UI" panose="020B0502040204020203" pitchFamily="34" charset="0"/>
              <a:cs typeface="Segoe UI" panose="020B0502040204020203" pitchFamily="34" charset="0"/>
            </a:endParaRPr>
          </a:p>
          <a:p>
            <a:endParaRPr lang="en-CA" dirty="0"/>
          </a:p>
          <a:p>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21</a:t>
            </a:fld>
            <a:endParaRPr lang="en-CA"/>
          </a:p>
        </p:txBody>
      </p:sp>
    </p:spTree>
    <p:extLst>
      <p:ext uri="{BB962C8B-B14F-4D97-AF65-F5344CB8AC3E}">
        <p14:creationId xmlns:p14="http://schemas.microsoft.com/office/powerpoint/2010/main" val="19954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22</a:t>
            </a:fld>
            <a:endParaRPr lang="en-CA"/>
          </a:p>
        </p:txBody>
      </p:sp>
    </p:spTree>
    <p:extLst>
      <p:ext uri="{BB962C8B-B14F-4D97-AF65-F5344CB8AC3E}">
        <p14:creationId xmlns:p14="http://schemas.microsoft.com/office/powerpoint/2010/main" val="385415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883FC74E-2FAA-8548-A87C-C61EEADAA61E}" type="slidenum">
              <a:rPr lang="en-CA" altLang="en-US" smtClean="0"/>
              <a:pPr>
                <a:defRPr/>
              </a:pPr>
              <a:t>23</a:t>
            </a:fld>
            <a:endParaRPr lang="en-CA" altLang="en-US"/>
          </a:p>
        </p:txBody>
      </p:sp>
    </p:spTree>
    <p:extLst>
      <p:ext uri="{BB962C8B-B14F-4D97-AF65-F5344CB8AC3E}">
        <p14:creationId xmlns:p14="http://schemas.microsoft.com/office/powerpoint/2010/main" val="372030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73891"/>
            <a:ext cx="5608320" cy="4822509"/>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CA"/>
              <a:t>24</a:t>
            </a:fld>
            <a:endParaRPr/>
          </a:p>
        </p:txBody>
      </p:sp>
    </p:spTree>
    <p:extLst>
      <p:ext uri="{BB962C8B-B14F-4D97-AF65-F5344CB8AC3E}">
        <p14:creationId xmlns:p14="http://schemas.microsoft.com/office/powerpoint/2010/main" val="238871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For example, until recently Statistics Canada had no internal listing of all hospitals in Canada, but this was available from open data portals and public web pages and used to fill data gaps. On the other hand, open data on businesses can be compared to our internal data holdings.</a:t>
            </a:r>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2</a:t>
            </a:fld>
            <a:endParaRPr lang="en-CA"/>
          </a:p>
        </p:txBody>
      </p:sp>
    </p:spTree>
    <p:extLst>
      <p:ext uri="{BB962C8B-B14F-4D97-AF65-F5344CB8AC3E}">
        <p14:creationId xmlns:p14="http://schemas.microsoft.com/office/powerpoint/2010/main" val="384928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central element can be thought of as the linkable environment in the Linkable Open Data Environment, and would allow for the linkages between databases. This is still in development, but you can imagine an API or webpage for linking together the different data sets. For example, linking addresses, healthcare facilities, and buildings would allow the user to identify buildings that are hospitals.</a:t>
            </a:r>
          </a:p>
          <a:p>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4</a:t>
            </a:fld>
            <a:endParaRPr lang="en-CA"/>
          </a:p>
        </p:txBody>
      </p:sp>
    </p:spTree>
    <p:extLst>
      <p:ext uri="{BB962C8B-B14F-4D97-AF65-F5344CB8AC3E}">
        <p14:creationId xmlns:p14="http://schemas.microsoft.com/office/powerpoint/2010/main" val="220497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buFont typeface="Arial"/>
              <a:buChar char="•"/>
            </a:pPr>
            <a:r>
              <a:rPr lang="en-CA" sz="1200" dirty="0">
                <a:latin typeface="Arial MT Std"/>
                <a:cs typeface="Calibri"/>
              </a:rPr>
              <a:t>A compilation of </a:t>
            </a:r>
            <a:r>
              <a:rPr lang="en-CA" sz="1200" b="1" dirty="0">
                <a:latin typeface="Arial MT Std"/>
                <a:cs typeface="Calibri"/>
              </a:rPr>
              <a:t>65 datasets</a:t>
            </a:r>
            <a:r>
              <a:rPr lang="en-CA" sz="1200" dirty="0">
                <a:latin typeface="Arial MT Std"/>
                <a:cs typeface="Calibri"/>
              </a:rPr>
              <a:t> originating from various government sources of </a:t>
            </a:r>
            <a:r>
              <a:rPr lang="en-CA" sz="1200" b="1" dirty="0">
                <a:latin typeface="Arial MT Std"/>
                <a:cs typeface="Calibri"/>
              </a:rPr>
              <a:t>open data</a:t>
            </a:r>
            <a:r>
              <a:rPr lang="en-CA" sz="1200" dirty="0">
                <a:latin typeface="Arial MT Std"/>
                <a:cs typeface="Calibri"/>
              </a:rPr>
              <a:t> (provincial, municipal)</a:t>
            </a:r>
            <a:endParaRPr lang="en-US" sz="1200" dirty="0">
              <a:latin typeface="Arial MT Std"/>
              <a:cs typeface="Calibri"/>
            </a:endParaRPr>
          </a:p>
          <a:p>
            <a:pPr>
              <a:spcAft>
                <a:spcPts val="200"/>
              </a:spcAft>
              <a:buFont typeface="Arial"/>
              <a:buChar char="•"/>
            </a:pPr>
            <a:r>
              <a:rPr lang="en-CA" sz="1200" b="1" dirty="0">
                <a:latin typeface="Arial MT Std"/>
                <a:cs typeface="Calibri"/>
              </a:rPr>
              <a:t>4.4 million records</a:t>
            </a:r>
            <a:r>
              <a:rPr lang="en-CA" sz="1200" dirty="0">
                <a:latin typeface="Arial MT Std"/>
                <a:cs typeface="Calibri"/>
              </a:rPr>
              <a:t> of building footprints and variables calculated and standardized across all data providers</a:t>
            </a:r>
            <a:endParaRPr lang="en-US" sz="1200" dirty="0">
              <a:latin typeface="Arial MT Std"/>
              <a:cs typeface="Calibri"/>
            </a:endParaRPr>
          </a:p>
          <a:p>
            <a:pPr>
              <a:spcAft>
                <a:spcPts val="200"/>
              </a:spcAft>
              <a:buFont typeface="Arial"/>
              <a:buChar char="•"/>
            </a:pPr>
            <a:r>
              <a:rPr lang="en-CA" sz="1200" dirty="0">
                <a:latin typeface="Arial MT Std"/>
                <a:cs typeface="Calibri"/>
              </a:rPr>
              <a:t>Harmonised and standardised dataset made available under the </a:t>
            </a:r>
            <a:r>
              <a:rPr lang="en-CA" sz="1200" b="1" dirty="0">
                <a:latin typeface="Arial MT Std"/>
                <a:cs typeface="Calibri"/>
                <a:hlinkClick r:id="rId3"/>
              </a:rPr>
              <a:t>Open Government License - Canada</a:t>
            </a:r>
            <a:endParaRPr lang="en-CA" sz="1200" b="1" dirty="0">
              <a:latin typeface="Arial MT Std"/>
              <a:cs typeface="Calibri"/>
            </a:endParaRPr>
          </a:p>
        </p:txBody>
      </p:sp>
      <p:sp>
        <p:nvSpPr>
          <p:cNvPr id="4" name="Slide Number Placeholder 3"/>
          <p:cNvSpPr>
            <a:spLocks noGrp="1"/>
          </p:cNvSpPr>
          <p:nvPr>
            <p:ph type="sldNum" sz="quarter" idx="10"/>
          </p:nvPr>
        </p:nvSpPr>
        <p:spPr/>
        <p:txBody>
          <a:bodyPr/>
          <a:lstStyle/>
          <a:p>
            <a:fld id="{53061FCE-BB51-4916-9D8A-65B540145052}" type="slidenum">
              <a:rPr lang="en-CA" smtClean="0"/>
              <a:t>5</a:t>
            </a:fld>
            <a:endParaRPr lang="en-CA"/>
          </a:p>
        </p:txBody>
      </p:sp>
    </p:spTree>
    <p:extLst>
      <p:ext uri="{BB962C8B-B14F-4D97-AF65-F5344CB8AC3E}">
        <p14:creationId xmlns:p14="http://schemas.microsoft.com/office/powerpoint/2010/main" val="177910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buFont typeface="Arial"/>
              <a:buNone/>
            </a:pPr>
            <a:endParaRPr lang="en-CA" sz="1200" b="1" dirty="0">
              <a:latin typeface="Arial MT Std"/>
              <a:cs typeface="Calibri"/>
            </a:endParaRPr>
          </a:p>
        </p:txBody>
      </p:sp>
      <p:sp>
        <p:nvSpPr>
          <p:cNvPr id="4" name="Slide Number Placeholder 3"/>
          <p:cNvSpPr>
            <a:spLocks noGrp="1"/>
          </p:cNvSpPr>
          <p:nvPr>
            <p:ph type="sldNum" sz="quarter" idx="10"/>
          </p:nvPr>
        </p:nvSpPr>
        <p:spPr/>
        <p:txBody>
          <a:bodyPr/>
          <a:lstStyle/>
          <a:p>
            <a:fld id="{53061FCE-BB51-4916-9D8A-65B540145052}" type="slidenum">
              <a:rPr lang="en-CA" smtClean="0"/>
              <a:t>6</a:t>
            </a:fld>
            <a:endParaRPr lang="en-CA"/>
          </a:p>
        </p:txBody>
      </p:sp>
    </p:spTree>
    <p:extLst>
      <p:ext uri="{BB962C8B-B14F-4D97-AF65-F5344CB8AC3E}">
        <p14:creationId xmlns:p14="http://schemas.microsoft.com/office/powerpoint/2010/main" val="336946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educational facilities database is standardised with the International Standard Classification of Education (ISCED) levels, which are used to map different definitions of school levels (elementary, secondary, </a:t>
            </a:r>
            <a:r>
              <a:rPr lang="en-CA" sz="1200" kern="1200" dirty="0" err="1">
                <a:solidFill>
                  <a:schemeClr val="tx1"/>
                </a:solidFill>
                <a:effectLst/>
                <a:latin typeface="+mn-lt"/>
                <a:ea typeface="+mn-ea"/>
                <a:cs typeface="+mn-cs"/>
              </a:rPr>
              <a:t>etc</a:t>
            </a:r>
            <a:r>
              <a:rPr lang="en-CA" sz="1200" kern="1200" dirty="0">
                <a:solidFill>
                  <a:schemeClr val="tx1"/>
                </a:solidFill>
                <a:effectLst/>
                <a:latin typeface="+mn-lt"/>
                <a:ea typeface="+mn-ea"/>
                <a:cs typeface="+mn-cs"/>
              </a:rPr>
              <a:t>) to a standard definition across Canada.</a:t>
            </a:r>
          </a:p>
          <a:p>
            <a:endParaRPr lang="en-CA" dirty="0"/>
          </a:p>
          <a:p>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7</a:t>
            </a:fld>
            <a:endParaRPr lang="en-CA"/>
          </a:p>
        </p:txBody>
      </p:sp>
    </p:spTree>
    <p:extLst>
      <p:ext uri="{BB962C8B-B14F-4D97-AF65-F5344CB8AC3E}">
        <p14:creationId xmlns:p14="http://schemas.microsoft.com/office/powerpoint/2010/main" val="378920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addition to provincial and municipal sources, data was provided by the Canadian Institute of Health Information (CIHI) and the Public Health Agency of Canada </a:t>
            </a:r>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8</a:t>
            </a:fld>
            <a:endParaRPr lang="en-CA"/>
          </a:p>
        </p:txBody>
      </p:sp>
    </p:spTree>
    <p:extLst>
      <p:ext uri="{BB962C8B-B14F-4D97-AF65-F5344CB8AC3E}">
        <p14:creationId xmlns:p14="http://schemas.microsoft.com/office/powerpoint/2010/main" val="114862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 addition to provincial and municipal sources, data was provided by the Canadian Institute of Health Information (CIHI) and the Public Health Agency of Canada </a:t>
            </a:r>
            <a:endParaRPr lang="en-CA" dirty="0"/>
          </a:p>
        </p:txBody>
      </p:sp>
      <p:sp>
        <p:nvSpPr>
          <p:cNvPr id="4" name="Slide Number Placeholder 3"/>
          <p:cNvSpPr>
            <a:spLocks noGrp="1"/>
          </p:cNvSpPr>
          <p:nvPr>
            <p:ph type="sldNum" sz="quarter" idx="10"/>
          </p:nvPr>
        </p:nvSpPr>
        <p:spPr/>
        <p:txBody>
          <a:bodyPr/>
          <a:lstStyle/>
          <a:p>
            <a:fld id="{53061FCE-BB51-4916-9D8A-65B540145052}" type="slidenum">
              <a:rPr lang="en-CA" smtClean="0"/>
              <a:t>9</a:t>
            </a:fld>
            <a:endParaRPr lang="en-CA"/>
          </a:p>
        </p:txBody>
      </p:sp>
    </p:spTree>
    <p:extLst>
      <p:ext uri="{BB962C8B-B14F-4D97-AF65-F5344CB8AC3E}">
        <p14:creationId xmlns:p14="http://schemas.microsoft.com/office/powerpoint/2010/main" val="272114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3061FCE-BB51-4916-9D8A-65B540145052}" type="slidenum">
              <a:rPr lang="en-CA" smtClean="0"/>
              <a:t>16</a:t>
            </a:fld>
            <a:endParaRPr lang="en-CA"/>
          </a:p>
        </p:txBody>
      </p:sp>
    </p:spTree>
    <p:extLst>
      <p:ext uri="{BB962C8B-B14F-4D97-AF65-F5344CB8AC3E}">
        <p14:creationId xmlns:p14="http://schemas.microsoft.com/office/powerpoint/2010/main" val="186742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10DF-92C9-D745-A3CA-6B1713C25B63}"/>
              </a:ext>
            </a:extLst>
          </p:cNvPr>
          <p:cNvSpPr>
            <a:spLocks noGrp="1"/>
          </p:cNvSpPr>
          <p:nvPr>
            <p:ph type="ctrTitle" hasCustomPrompt="1"/>
          </p:nvPr>
        </p:nvSpPr>
        <p:spPr>
          <a:xfrm>
            <a:off x="1524000" y="3302620"/>
            <a:ext cx="9144000" cy="1138238"/>
          </a:xfrm>
          <a:prstGeom prst="rect">
            <a:avLst/>
          </a:prstGeom>
        </p:spPr>
        <p:txBody>
          <a:bodyPr anchor="b">
            <a:noAutofit/>
          </a:bodyPr>
          <a:lstStyle>
            <a:lvl1pPr algn="ctr">
              <a:defRPr sz="4275" b="1" spc="75" baseline="0">
                <a:latin typeface="Arial MT Std" panose="020B0402020200020204" pitchFamily="34" charset="0"/>
              </a:defRPr>
            </a:lvl1pPr>
          </a:lstStyle>
          <a:p>
            <a:r>
              <a:rPr lang="en-US"/>
              <a:t>TITLE GOES HERE</a:t>
            </a:r>
          </a:p>
        </p:txBody>
      </p:sp>
      <p:sp>
        <p:nvSpPr>
          <p:cNvPr id="3" name="Subtitle 2">
            <a:extLst>
              <a:ext uri="{FF2B5EF4-FFF2-40B4-BE49-F238E27FC236}">
                <a16:creationId xmlns:a16="http://schemas.microsoft.com/office/drawing/2014/main" id="{2CF005DD-11F8-9245-B26B-41D1F4F84416}"/>
              </a:ext>
            </a:extLst>
          </p:cNvPr>
          <p:cNvSpPr>
            <a:spLocks noGrp="1"/>
          </p:cNvSpPr>
          <p:nvPr>
            <p:ph type="subTitle" idx="1" hasCustomPrompt="1"/>
          </p:nvPr>
        </p:nvSpPr>
        <p:spPr>
          <a:xfrm>
            <a:off x="1524000" y="4622258"/>
            <a:ext cx="9144000" cy="384167"/>
          </a:xfrm>
          <a:prstGeom prst="rect">
            <a:avLst/>
          </a:prstGeom>
        </p:spPr>
        <p:txBody>
          <a:bodyPr>
            <a:normAutofit/>
          </a:bodyPr>
          <a:lstStyle>
            <a:lvl1pPr marL="0" indent="0" algn="ctr">
              <a:buNone/>
              <a:defRPr sz="2100" b="1" kern="4600" spc="75" baseline="0">
                <a:latin typeface="Arial MT Std" panose="020B0402020200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GOES HERE</a:t>
            </a:r>
          </a:p>
        </p:txBody>
      </p:sp>
      <p:sp>
        <p:nvSpPr>
          <p:cNvPr id="7" name="Subtitle 2">
            <a:extLst>
              <a:ext uri="{FF2B5EF4-FFF2-40B4-BE49-F238E27FC236}">
                <a16:creationId xmlns:a16="http://schemas.microsoft.com/office/drawing/2014/main" id="{7AF7FE24-A452-0441-B567-CCDDCB585D4D}"/>
              </a:ext>
            </a:extLst>
          </p:cNvPr>
          <p:cNvSpPr txBox="1">
            <a:spLocks/>
          </p:cNvSpPr>
          <p:nvPr userDrawn="1"/>
        </p:nvSpPr>
        <p:spPr>
          <a:xfrm>
            <a:off x="1524000" y="5698452"/>
            <a:ext cx="9144000" cy="38416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a:latin typeface="+mn-lt"/>
              </a:rPr>
              <a:t>Delivering insight through data, for a better Canada</a:t>
            </a:r>
            <a:endParaRPr lang="en-US" sz="1200" b="0" spc="0" baseline="0">
              <a:latin typeface="+mn-lt"/>
            </a:endParaRPr>
          </a:p>
        </p:txBody>
      </p:sp>
    </p:spTree>
    <p:extLst>
      <p:ext uri="{BB962C8B-B14F-4D97-AF65-F5344CB8AC3E}">
        <p14:creationId xmlns:p14="http://schemas.microsoft.com/office/powerpoint/2010/main" val="87795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85C0EB-557E-1645-91FD-31902787C31B}"/>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11" name="Picture 10">
            <a:extLst>
              <a:ext uri="{FF2B5EF4-FFF2-40B4-BE49-F238E27FC236}">
                <a16:creationId xmlns:a16="http://schemas.microsoft.com/office/drawing/2014/main" id="{1F462D20-F638-4A43-9D4D-587A01647D0B}"/>
              </a:ext>
            </a:extLst>
          </p:cNvPr>
          <p:cNvPicPr>
            <a:picLocks noChangeAspect="1"/>
          </p:cNvPicPr>
          <p:nvPr userDrawn="1"/>
        </p:nvPicPr>
        <p:blipFill>
          <a:blip r:embed="rId3"/>
          <a:stretch>
            <a:fillRect/>
          </a:stretch>
        </p:blipFill>
        <p:spPr>
          <a:xfrm>
            <a:off x="653143" y="1576959"/>
            <a:ext cx="5061856" cy="240502"/>
          </a:xfrm>
          <a:prstGeom prst="rect">
            <a:avLst/>
          </a:prstGeom>
        </p:spPr>
      </p:pic>
      <p:sp>
        <p:nvSpPr>
          <p:cNvPr id="3" name="Vertical Text Placeholder 2">
            <a:extLst>
              <a:ext uri="{FF2B5EF4-FFF2-40B4-BE49-F238E27FC236}">
                <a16:creationId xmlns:a16="http://schemas.microsoft.com/office/drawing/2014/main" id="{05561771-F5B0-B740-831B-001696BB1FE6}"/>
              </a:ext>
            </a:extLst>
          </p:cNvPr>
          <p:cNvSpPr>
            <a:spLocks noGrp="1"/>
          </p:cNvSpPr>
          <p:nvPr>
            <p:ph type="body" orient="vert" idx="1"/>
          </p:nvPr>
        </p:nvSpPr>
        <p:spPr>
          <a:xfrm>
            <a:off x="838200" y="1825626"/>
            <a:ext cx="10515600" cy="4106449"/>
          </a:xfrm>
          <a:prstGeom prst="rect">
            <a:avLst/>
          </a:prstGeom>
        </p:spPr>
        <p:txBody>
          <a:bodyPr vert="eaVert">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itle 1">
            <a:extLst>
              <a:ext uri="{FF2B5EF4-FFF2-40B4-BE49-F238E27FC236}">
                <a16:creationId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1500">
                <a:latin typeface="Arial MT Std" panose="020B0402020200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A175F1EC-C657-3D4A-A745-698481CBF83F}"/>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149642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9C42C0-1463-7D4C-A090-A7CB0034B953}"/>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7" name="Picture 6">
            <a:extLst>
              <a:ext uri="{FF2B5EF4-FFF2-40B4-BE49-F238E27FC236}">
                <a16:creationId xmlns:a16="http://schemas.microsoft.com/office/drawing/2014/main" id="{4DA36671-5263-8741-92CC-68694FC2D1E1}"/>
              </a:ext>
            </a:extLst>
          </p:cNvPr>
          <p:cNvPicPr>
            <a:picLocks noChangeAspect="1"/>
          </p:cNvPicPr>
          <p:nvPr userDrawn="1"/>
        </p:nvPicPr>
        <p:blipFill>
          <a:blip r:embed="rId3"/>
          <a:stretch>
            <a:fillRect/>
          </a:stretch>
        </p:blipFill>
        <p:spPr>
          <a:xfrm rot="5400000">
            <a:off x="6829197" y="2688040"/>
            <a:ext cx="3796392" cy="320669"/>
          </a:xfrm>
          <a:prstGeom prst="rect">
            <a:avLst/>
          </a:prstGeom>
        </p:spPr>
      </p:pic>
      <p:sp>
        <p:nvSpPr>
          <p:cNvPr id="2" name="Vertical Title 1">
            <a:extLst>
              <a:ext uri="{FF2B5EF4-FFF2-40B4-BE49-F238E27FC236}">
                <a16:creationId xmlns:a16="http://schemas.microsoft.com/office/drawing/2014/main" id="{3B3286D1-A677-074D-8452-B6E481375AB6}"/>
              </a:ext>
            </a:extLst>
          </p:cNvPr>
          <p:cNvSpPr>
            <a:spLocks noGrp="1"/>
          </p:cNvSpPr>
          <p:nvPr>
            <p:ph type="title" orient="vert" hasCustomPrompt="1"/>
          </p:nvPr>
        </p:nvSpPr>
        <p:spPr>
          <a:xfrm>
            <a:off x="8724901" y="1078992"/>
            <a:ext cx="2628900" cy="4828830"/>
          </a:xfrm>
          <a:prstGeom prst="rect">
            <a:avLst/>
          </a:prstGeom>
        </p:spPr>
        <p:txBody>
          <a:bodyPr vert="eaVert" anchor="b">
            <a:normAutofit/>
          </a:bodyPr>
          <a:lstStyle>
            <a:lvl1pPr>
              <a:defRPr sz="1500">
                <a:latin typeface="Arial MT Std" panose="020B0402020200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C30B674-98A5-8743-BF78-6CC7D5E7BE50}"/>
              </a:ext>
            </a:extLst>
          </p:cNvPr>
          <p:cNvSpPr>
            <a:spLocks noGrp="1"/>
          </p:cNvSpPr>
          <p:nvPr>
            <p:ph type="body" orient="vert" idx="1"/>
          </p:nvPr>
        </p:nvSpPr>
        <p:spPr>
          <a:xfrm>
            <a:off x="838201" y="1078992"/>
            <a:ext cx="7734300" cy="4828831"/>
          </a:xfrm>
          <a:prstGeom prst="rect">
            <a:avLst/>
          </a:prstGeom>
        </p:spPr>
        <p:txBody>
          <a:bodyPr vert="eaVert">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Subtitle 2">
            <a:extLst>
              <a:ext uri="{FF2B5EF4-FFF2-40B4-BE49-F238E27FC236}">
                <a16:creationId xmlns:a16="http://schemas.microsoft.com/office/drawing/2014/main" id="{D32B4073-311F-874C-A81D-D0F95ED0A7BC}"/>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7635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mp; Bullets">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00051" y="1773238"/>
            <a:ext cx="9632387" cy="3960018"/>
          </a:xfrm>
          <a:prstGeom prst="rect">
            <a:avLst/>
          </a:prstGeom>
        </p:spPr>
        <p:txBody>
          <a:bodyPr/>
          <a:lstStyle>
            <a:lvl1pPr marL="342900" indent="-342900">
              <a:buClr>
                <a:srgbClr val="31708D"/>
              </a:buClr>
              <a:buFont typeface="Arial" charset="0"/>
              <a:buChar cha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2"/>
          <p:cNvSpPr>
            <a:spLocks noGrp="1"/>
          </p:cNvSpPr>
          <p:nvPr>
            <p:ph type="title"/>
          </p:nvPr>
        </p:nvSpPr>
        <p:spPr>
          <a:xfrm>
            <a:off x="400050" y="1037432"/>
            <a:ext cx="8864303" cy="5913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a:t>Click to edit Master title style</a:t>
            </a:r>
          </a:p>
        </p:txBody>
      </p:sp>
      <p:sp>
        <p:nvSpPr>
          <p:cNvPr id="4" name="Rectangle 6"/>
          <p:cNvSpPr>
            <a:spLocks noGrp="1" noChangeArrowheads="1"/>
          </p:cNvSpPr>
          <p:nvPr>
            <p:ph type="sldNum" sz="quarter" idx="14"/>
          </p:nvPr>
        </p:nvSpPr>
        <p:spPr>
          <a:xfrm>
            <a:off x="10896534" y="5257006"/>
            <a:ext cx="768085" cy="476250"/>
          </a:xfrm>
          <a:prstGeom prst="rect">
            <a:avLst/>
          </a:prstGeom>
        </p:spPr>
        <p:txBody>
          <a:bodyPr/>
          <a:lstStyle>
            <a:lvl1pPr algn="r">
              <a:defRPr sz="1400"/>
            </a:lvl1pPr>
          </a:lstStyle>
          <a:p>
            <a:pPr>
              <a:defRPr/>
            </a:pPr>
            <a:fld id="{D7BCBCE4-348C-FE43-9E32-9F16AF4F4295}" type="slidenum">
              <a:rPr lang="en-US"/>
              <a:pPr>
                <a:defRPr/>
              </a:pPr>
              <a:t>‹#›</a:t>
            </a:fld>
            <a:endParaRPr lang="en-US"/>
          </a:p>
        </p:txBody>
      </p:sp>
    </p:spTree>
    <p:extLst>
      <p:ext uri="{BB962C8B-B14F-4D97-AF65-F5344CB8AC3E}">
        <p14:creationId xmlns:p14="http://schemas.microsoft.com/office/powerpoint/2010/main" val="31370816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00052" y="1700214"/>
            <a:ext cx="9632385" cy="4105051"/>
          </a:xfrm>
          <a:prstGeom prst="rect">
            <a:avLst/>
          </a:prstGeom>
        </p:spPr>
        <p:txBody>
          <a:bodyPr/>
          <a:lstStyle>
            <a:lvl1pPr marL="0" indent="0">
              <a:buFontTx/>
              <a:buNone/>
              <a:defRPr>
                <a:solidFill>
                  <a:schemeClr val="tx1">
                    <a:lumMod val="85000"/>
                    <a:lumOff val="1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9" name="Title 8"/>
          <p:cNvSpPr>
            <a:spLocks noGrp="1"/>
          </p:cNvSpPr>
          <p:nvPr>
            <p:ph type="title"/>
          </p:nvPr>
        </p:nvSpPr>
        <p:spPr>
          <a:xfrm>
            <a:off x="400051" y="980729"/>
            <a:ext cx="8960312" cy="575469"/>
          </a:xfrm>
          <a:prstGeom prst="rect">
            <a:avLst/>
          </a:prstGeom>
        </p:spPr>
        <p:txBody>
          <a:bodyPr/>
          <a:lstStyle>
            <a:lvl1pPr>
              <a:defRPr b="1">
                <a:solidFill>
                  <a:srgbClr val="1F324F"/>
                </a:solidFill>
                <a:latin typeface="Century Gothic" charset="0"/>
                <a:ea typeface="Century Gothic" charset="0"/>
                <a:cs typeface="Century Gothic" charset="0"/>
              </a:defRPr>
            </a:lvl1pPr>
          </a:lstStyle>
          <a:p>
            <a:r>
              <a:rPr lang="en-US"/>
              <a:t>Click to edit Master title style</a:t>
            </a:r>
          </a:p>
        </p:txBody>
      </p:sp>
      <p:sp>
        <p:nvSpPr>
          <p:cNvPr id="8" name="Rectangle 6">
            <a:extLst>
              <a:ext uri="{FF2B5EF4-FFF2-40B4-BE49-F238E27FC236}">
                <a16:creationId xmlns:a16="http://schemas.microsoft.com/office/drawing/2014/main" id="{1035CCF7-F785-B244-8BA7-6E3786CD22B3}"/>
              </a:ext>
            </a:extLst>
          </p:cNvPr>
          <p:cNvSpPr>
            <a:spLocks noGrp="1" noChangeArrowheads="1"/>
          </p:cNvSpPr>
          <p:nvPr>
            <p:ph type="sldNum" sz="quarter" idx="14"/>
          </p:nvPr>
        </p:nvSpPr>
        <p:spPr>
          <a:xfrm>
            <a:off x="10896534" y="5257006"/>
            <a:ext cx="768085" cy="476250"/>
          </a:xfrm>
          <a:prstGeom prst="rect">
            <a:avLst/>
          </a:prstGeom>
        </p:spPr>
        <p:txBody>
          <a:bodyPr/>
          <a:lstStyle>
            <a:lvl1pPr algn="r">
              <a:defRPr sz="1400"/>
            </a:lvl1pPr>
          </a:lstStyle>
          <a:p>
            <a:pPr>
              <a:defRPr/>
            </a:pPr>
            <a:fld id="{D7BCBCE4-348C-FE43-9E32-9F16AF4F4295}" type="slidenum">
              <a:rPr lang="en-US"/>
              <a:pPr>
                <a:defRPr/>
              </a:pPr>
              <a:t>‹#›</a:t>
            </a:fld>
            <a:endParaRPr lang="en-US"/>
          </a:p>
        </p:txBody>
      </p:sp>
    </p:spTree>
    <p:extLst>
      <p:ext uri="{BB962C8B-B14F-4D97-AF65-F5344CB8AC3E}">
        <p14:creationId xmlns:p14="http://schemas.microsoft.com/office/powerpoint/2010/main" val="454383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8042DF-D6CA-C54C-B4D1-49EAF075C121}"/>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5" name="Picture 4">
            <a:extLst>
              <a:ext uri="{FF2B5EF4-FFF2-40B4-BE49-F238E27FC236}">
                <a16:creationId xmlns:a16="http://schemas.microsoft.com/office/drawing/2014/main" id="{FFA6D2B1-9B37-5E4F-8A69-85E89D822DD6}"/>
              </a:ext>
            </a:extLst>
          </p:cNvPr>
          <p:cNvPicPr>
            <a:picLocks noChangeAspect="1"/>
          </p:cNvPicPr>
          <p:nvPr userDrawn="1"/>
        </p:nvPicPr>
        <p:blipFill>
          <a:blip r:embed="rId3"/>
          <a:stretch>
            <a:fillRect/>
          </a:stretch>
        </p:blipFill>
        <p:spPr>
          <a:xfrm>
            <a:off x="653143" y="2084329"/>
            <a:ext cx="5061856" cy="240502"/>
          </a:xfrm>
          <a:prstGeom prst="rect">
            <a:avLst/>
          </a:prstGeom>
        </p:spPr>
      </p:pic>
      <p:sp>
        <p:nvSpPr>
          <p:cNvPr id="2" name="Title 1">
            <a:extLst>
              <a:ext uri="{FF2B5EF4-FFF2-40B4-BE49-F238E27FC236}">
                <a16:creationId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1500" u="none">
                <a:latin typeface="Arial MT Std" panose="020B0402020200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5D0CB7B-8791-AE45-8FD2-E35F039282BC}"/>
              </a:ext>
            </a:extLst>
          </p:cNvPr>
          <p:cNvSpPr>
            <a:spLocks noGrp="1"/>
          </p:cNvSpPr>
          <p:nvPr>
            <p:ph idx="1"/>
          </p:nvPr>
        </p:nvSpPr>
        <p:spPr>
          <a:xfrm>
            <a:off x="838200" y="2303814"/>
            <a:ext cx="10515600" cy="3628261"/>
          </a:xfrm>
          <a:prstGeom prst="rect">
            <a:avLst/>
          </a:prstGeom>
        </p:spPr>
        <p:txBody>
          <a:bodyPr>
            <a:normAutofit/>
          </a:bodyPr>
          <a:lstStyle>
            <a:lvl1pPr>
              <a:defRPr sz="1500">
                <a:latin typeface="Arial MT Std" panose="020B0402020200020204" pitchFamily="34" charset="0"/>
              </a:defRPr>
            </a:lvl1pPr>
            <a:lvl2pPr>
              <a:defRPr sz="1350">
                <a:latin typeface="Arial MT Std" panose="020B0402020200020204" pitchFamily="34" charset="0"/>
              </a:defRPr>
            </a:lvl2pPr>
            <a:lvl3pPr>
              <a:defRPr sz="1200">
                <a:latin typeface="Arial MT Std" panose="020B0402020200020204" pitchFamily="34" charset="0"/>
              </a:defRPr>
            </a:lvl3pPr>
            <a:lvl4pPr>
              <a:defRPr sz="1050">
                <a:latin typeface="Arial MT Std" panose="020B0402020200020204" pitchFamily="34" charset="0"/>
              </a:defRPr>
            </a:lvl4pPr>
            <a:lvl5pPr>
              <a:defRPr sz="1050">
                <a:latin typeface="Arial MT Std" panose="020B0402020200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Subtitle 2">
            <a:extLst>
              <a:ext uri="{FF2B5EF4-FFF2-40B4-BE49-F238E27FC236}">
                <a16:creationId xmlns:a16="http://schemas.microsoft.com/office/drawing/2014/main" id="{698B9CE6-D98F-1843-B178-8BB7AD4DC082}"/>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55340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0A6984-BC7F-D144-AF57-8FDCF0C86515}"/>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7" name="Picture 6">
            <a:extLst>
              <a:ext uri="{FF2B5EF4-FFF2-40B4-BE49-F238E27FC236}">
                <a16:creationId xmlns:a16="http://schemas.microsoft.com/office/drawing/2014/main" id="{62A98F09-FD6E-B643-A0BA-9A70BEE4F39C}"/>
              </a:ext>
            </a:extLst>
          </p:cNvPr>
          <p:cNvPicPr>
            <a:picLocks noChangeAspect="1"/>
          </p:cNvPicPr>
          <p:nvPr userDrawn="1"/>
        </p:nvPicPr>
        <p:blipFill>
          <a:blip r:embed="rId3"/>
          <a:stretch>
            <a:fillRect/>
          </a:stretch>
        </p:blipFill>
        <p:spPr>
          <a:xfrm>
            <a:off x="653143" y="4346471"/>
            <a:ext cx="5061856" cy="240502"/>
          </a:xfrm>
          <a:prstGeom prst="rect">
            <a:avLst/>
          </a:prstGeom>
        </p:spPr>
      </p:pic>
      <p:sp>
        <p:nvSpPr>
          <p:cNvPr id="2" name="Title 1">
            <a:extLst>
              <a:ext uri="{FF2B5EF4-FFF2-40B4-BE49-F238E27FC236}">
                <a16:creationId xmlns:a16="http://schemas.microsoft.com/office/drawing/2014/main" id="{0CA85CE2-762B-9C4F-B29F-5D8A941A19DD}"/>
              </a:ext>
            </a:extLst>
          </p:cNvPr>
          <p:cNvSpPr>
            <a:spLocks noGrp="1"/>
          </p:cNvSpPr>
          <p:nvPr>
            <p:ph type="title" hasCustomPrompt="1"/>
          </p:nvPr>
        </p:nvSpPr>
        <p:spPr>
          <a:xfrm>
            <a:off x="831851" y="1650106"/>
            <a:ext cx="10515600" cy="2852737"/>
          </a:xfrm>
          <a:prstGeom prst="rect">
            <a:avLst/>
          </a:prstGeom>
        </p:spPr>
        <p:txBody>
          <a:bodyPr anchor="b">
            <a:normAutofit/>
          </a:bodyPr>
          <a:lstStyle>
            <a:lvl1pPr>
              <a:defRPr sz="3000">
                <a:latin typeface="Arial MT Std" panose="020B0402020200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B547A7C-2582-B94D-B0CA-CE72B9DC3AC1}"/>
              </a:ext>
            </a:extLst>
          </p:cNvPr>
          <p:cNvSpPr>
            <a:spLocks noGrp="1"/>
          </p:cNvSpPr>
          <p:nvPr>
            <p:ph type="body" idx="1"/>
          </p:nvPr>
        </p:nvSpPr>
        <p:spPr>
          <a:xfrm>
            <a:off x="831851" y="4589465"/>
            <a:ext cx="10515600" cy="1342610"/>
          </a:xfrm>
          <a:prstGeom prst="rect">
            <a:avLst/>
          </a:prstGeom>
        </p:spPr>
        <p:txBody>
          <a:bodyPr>
            <a:normAutofit/>
          </a:bodyPr>
          <a:lstStyle>
            <a:lvl1pPr marL="0" indent="0">
              <a:buNone/>
              <a:defRPr sz="1200">
                <a:solidFill>
                  <a:schemeClr val="tx1"/>
                </a:solidFill>
                <a:latin typeface="Arial MT Std" panose="020B0402020200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10" name="Subtitle 2">
            <a:extLst>
              <a:ext uri="{FF2B5EF4-FFF2-40B4-BE49-F238E27FC236}">
                <a16:creationId xmlns:a16="http://schemas.microsoft.com/office/drawing/2014/main" id="{244BC0E4-AEB1-7041-9F3A-27948598086D}"/>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424492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235FFA-E183-E64B-A48B-DBBE2E822AC7}"/>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8" name="Picture 7">
            <a:extLst>
              <a:ext uri="{FF2B5EF4-FFF2-40B4-BE49-F238E27FC236}">
                <a16:creationId xmlns:a16="http://schemas.microsoft.com/office/drawing/2014/main" id="{429CC0C7-315F-F946-8789-3A666D2FA38D}"/>
              </a:ext>
            </a:extLst>
          </p:cNvPr>
          <p:cNvPicPr>
            <a:picLocks noChangeAspect="1"/>
          </p:cNvPicPr>
          <p:nvPr userDrawn="1"/>
        </p:nvPicPr>
        <p:blipFill>
          <a:blip r:embed="rId3"/>
          <a:stretch>
            <a:fillRect/>
          </a:stretch>
        </p:blipFill>
        <p:spPr>
          <a:xfrm>
            <a:off x="653143" y="1576959"/>
            <a:ext cx="5061856" cy="240502"/>
          </a:xfrm>
          <a:prstGeom prst="rect">
            <a:avLst/>
          </a:prstGeom>
        </p:spPr>
      </p:pic>
      <p:sp>
        <p:nvSpPr>
          <p:cNvPr id="2" name="Title 1">
            <a:extLst>
              <a:ext uri="{FF2B5EF4-FFF2-40B4-BE49-F238E27FC236}">
                <a16:creationId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1500">
                <a:latin typeface="Arial MT Std" panose="020B0402020200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93BFCDB-AC25-4845-93D8-4FE6A2452AF6}"/>
              </a:ext>
            </a:extLst>
          </p:cNvPr>
          <p:cNvSpPr>
            <a:spLocks noGrp="1"/>
          </p:cNvSpPr>
          <p:nvPr>
            <p:ph sz="half" idx="1"/>
          </p:nvPr>
        </p:nvSpPr>
        <p:spPr>
          <a:xfrm>
            <a:off x="838200" y="1825626"/>
            <a:ext cx="5181600" cy="4114133"/>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F2469439-F6DE-1C4F-BF69-06F3A410960A}"/>
              </a:ext>
            </a:extLst>
          </p:cNvPr>
          <p:cNvSpPr>
            <a:spLocks noGrp="1"/>
          </p:cNvSpPr>
          <p:nvPr>
            <p:ph sz="half" idx="2"/>
          </p:nvPr>
        </p:nvSpPr>
        <p:spPr>
          <a:xfrm>
            <a:off x="6172200" y="1825626"/>
            <a:ext cx="5181600" cy="4114133"/>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Subtitle 2">
            <a:extLst>
              <a:ext uri="{FF2B5EF4-FFF2-40B4-BE49-F238E27FC236}">
                <a16:creationId xmlns:a16="http://schemas.microsoft.com/office/drawing/2014/main" id="{99833999-87EB-A64F-B6A5-8A6C839B3299}"/>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340762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a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649C26-7612-444C-99FB-6885558067EC}"/>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14" name="Picture 13">
            <a:extLst>
              <a:ext uri="{FF2B5EF4-FFF2-40B4-BE49-F238E27FC236}">
                <a16:creationId xmlns:a16="http://schemas.microsoft.com/office/drawing/2014/main" id="{6B01B193-4990-E544-9075-5802240A8E1A}"/>
              </a:ext>
            </a:extLst>
          </p:cNvPr>
          <p:cNvPicPr>
            <a:picLocks noChangeAspect="1"/>
          </p:cNvPicPr>
          <p:nvPr userDrawn="1"/>
        </p:nvPicPr>
        <p:blipFill>
          <a:blip r:embed="rId3"/>
          <a:stretch>
            <a:fillRect/>
          </a:stretch>
        </p:blipFill>
        <p:spPr>
          <a:xfrm>
            <a:off x="653143" y="1576959"/>
            <a:ext cx="5061856" cy="240502"/>
          </a:xfrm>
          <a:prstGeom prst="rect">
            <a:avLst/>
          </a:prstGeom>
        </p:spPr>
      </p:pic>
      <p:sp>
        <p:nvSpPr>
          <p:cNvPr id="3" name="Text Placeholder 2">
            <a:extLst>
              <a:ext uri="{FF2B5EF4-FFF2-40B4-BE49-F238E27FC236}">
                <a16:creationId xmlns:a16="http://schemas.microsoft.com/office/drawing/2014/main" id="{6025CCEC-8CE8-A349-8EF6-399A8DC9DAD6}"/>
              </a:ext>
            </a:extLst>
          </p:cNvPr>
          <p:cNvSpPr>
            <a:spLocks noGrp="1"/>
          </p:cNvSpPr>
          <p:nvPr>
            <p:ph type="body" idx="1" hasCustomPrompt="1"/>
          </p:nvPr>
        </p:nvSpPr>
        <p:spPr>
          <a:xfrm>
            <a:off x="839789" y="1817461"/>
            <a:ext cx="5157787" cy="687614"/>
          </a:xfrm>
          <a:prstGeom prst="rect">
            <a:avLst/>
          </a:prstGeom>
        </p:spPr>
        <p:txBody>
          <a:bodyPr anchor="b">
            <a:normAutofit/>
          </a:bodyPr>
          <a:lstStyle>
            <a:lvl1pPr marL="0" indent="0">
              <a:buNone/>
              <a:defRPr sz="1350" b="0">
                <a:latin typeface="Arial MT Std" panose="020B0402020200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8B6288D-1486-174E-8027-9566C127ED22}"/>
              </a:ext>
            </a:extLst>
          </p:cNvPr>
          <p:cNvSpPr>
            <a:spLocks noGrp="1"/>
          </p:cNvSpPr>
          <p:nvPr>
            <p:ph sz="half" idx="2"/>
          </p:nvPr>
        </p:nvSpPr>
        <p:spPr>
          <a:xfrm>
            <a:off x="839789" y="2505076"/>
            <a:ext cx="5157787" cy="3442367"/>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95847CF6-9394-5B4B-8220-7B71F29DB861}"/>
              </a:ext>
            </a:extLst>
          </p:cNvPr>
          <p:cNvSpPr>
            <a:spLocks noGrp="1"/>
          </p:cNvSpPr>
          <p:nvPr>
            <p:ph type="body" sz="quarter" idx="3" hasCustomPrompt="1"/>
          </p:nvPr>
        </p:nvSpPr>
        <p:spPr>
          <a:xfrm>
            <a:off x="6172201" y="1817461"/>
            <a:ext cx="5183188" cy="687614"/>
          </a:xfrm>
          <a:prstGeom prst="rect">
            <a:avLst/>
          </a:prstGeom>
        </p:spPr>
        <p:txBody>
          <a:bodyPr anchor="b">
            <a:normAutofit/>
          </a:bodyPr>
          <a:lstStyle>
            <a:lvl1pPr marL="0" indent="0">
              <a:buNone/>
              <a:defRPr sz="1350" b="0">
                <a:latin typeface="Arial MT Std" panose="020B0402020200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D0A9809-9CAB-EB48-A314-EFB972167AF3}"/>
              </a:ext>
            </a:extLst>
          </p:cNvPr>
          <p:cNvSpPr>
            <a:spLocks noGrp="1"/>
          </p:cNvSpPr>
          <p:nvPr>
            <p:ph sz="quarter" idx="4"/>
          </p:nvPr>
        </p:nvSpPr>
        <p:spPr>
          <a:xfrm>
            <a:off x="6172201" y="2505076"/>
            <a:ext cx="5183188" cy="3442367"/>
          </a:xfrm>
          <a:prstGeom prst="rect">
            <a:avLst/>
          </a:prstGeom>
        </p:spPr>
        <p:txBody>
          <a:bodyPr>
            <a:normAutofit/>
          </a:bodyPr>
          <a:lstStyle>
            <a:lvl1pPr>
              <a:defRPr sz="1200">
                <a:latin typeface="Arial MT Std" panose="020B0402020200020204" pitchFamily="34" charset="0"/>
              </a:defRPr>
            </a:lvl1pPr>
            <a:lvl2pPr>
              <a:defRPr sz="1050">
                <a:latin typeface="Arial MT Std" panose="020B0402020200020204" pitchFamily="34" charset="0"/>
              </a:defRPr>
            </a:lvl2pPr>
            <a:lvl3pPr>
              <a:defRPr sz="900">
                <a:latin typeface="Arial MT Std" panose="020B0402020200020204" pitchFamily="34" charset="0"/>
              </a:defRPr>
            </a:lvl3pPr>
            <a:lvl4pPr>
              <a:defRPr sz="825">
                <a:latin typeface="Arial MT Std" panose="020B0402020200020204" pitchFamily="34" charset="0"/>
              </a:defRPr>
            </a:lvl4pPr>
            <a:lvl5pPr>
              <a:defRPr sz="825">
                <a:latin typeface="Arial MT Std" panose="020B0402020200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Title 1">
            <a:extLst>
              <a:ext uri="{FF2B5EF4-FFF2-40B4-BE49-F238E27FC236}">
                <a16:creationId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1500">
                <a:latin typeface="Arial MT Std" panose="020B0402020200020204" pitchFamily="34" charset="0"/>
              </a:defRPr>
            </a:lvl1pPr>
          </a:lstStyle>
          <a:p>
            <a:r>
              <a:rPr lang="en-US"/>
              <a:t>CLICK TO EDIT MASTER TITLE STYLE</a:t>
            </a:r>
          </a:p>
        </p:txBody>
      </p:sp>
      <p:sp>
        <p:nvSpPr>
          <p:cNvPr id="13" name="Subtitle 2">
            <a:extLst>
              <a:ext uri="{FF2B5EF4-FFF2-40B4-BE49-F238E27FC236}">
                <a16:creationId xmlns:a16="http://schemas.microsoft.com/office/drawing/2014/main" id="{C789E4A0-8203-4D4B-8C29-45E5F4FB7B2C}"/>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333364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seu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93E133-8C24-484A-8624-466193203F0F}"/>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6" name="Picture 5">
            <a:extLst>
              <a:ext uri="{FF2B5EF4-FFF2-40B4-BE49-F238E27FC236}">
                <a16:creationId xmlns:a16="http://schemas.microsoft.com/office/drawing/2014/main" id="{9BE611AE-CCD5-564C-9E7D-9E28EEBCABCC}"/>
              </a:ext>
            </a:extLst>
          </p:cNvPr>
          <p:cNvPicPr>
            <a:picLocks noChangeAspect="1"/>
          </p:cNvPicPr>
          <p:nvPr userDrawn="1"/>
        </p:nvPicPr>
        <p:blipFill>
          <a:blip r:embed="rId3"/>
          <a:stretch>
            <a:fillRect/>
          </a:stretch>
        </p:blipFill>
        <p:spPr>
          <a:xfrm>
            <a:off x="653143" y="1576959"/>
            <a:ext cx="5061856" cy="240502"/>
          </a:xfrm>
          <a:prstGeom prst="rect">
            <a:avLst/>
          </a:prstGeom>
        </p:spPr>
      </p:pic>
      <p:sp>
        <p:nvSpPr>
          <p:cNvPr id="8" name="Title 1">
            <a:extLst>
              <a:ext uri="{FF2B5EF4-FFF2-40B4-BE49-F238E27FC236}">
                <a16:creationId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1500">
                <a:latin typeface="Arial MT Std" panose="020B040202020002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FB070023-2DBF-CB40-A182-3C4EE5CA288A}"/>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25197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5CD489-C97E-894B-8500-D101685036FF}"/>
              </a:ext>
            </a:extLst>
          </p:cNvPr>
          <p:cNvPicPr>
            <a:picLocks noChangeAspect="1"/>
          </p:cNvPicPr>
          <p:nvPr userDrawn="1"/>
        </p:nvPicPr>
        <p:blipFill>
          <a:blip r:embed="rId2"/>
          <a:stretch>
            <a:fillRect/>
          </a:stretch>
        </p:blipFill>
        <p:spPr>
          <a:xfrm>
            <a:off x="8184629" y="-226050"/>
            <a:ext cx="4007371" cy="1460500"/>
          </a:xfrm>
          <a:prstGeom prst="rect">
            <a:avLst/>
          </a:prstGeom>
        </p:spPr>
      </p:pic>
      <p:sp>
        <p:nvSpPr>
          <p:cNvPr id="6" name="Subtitle 2">
            <a:extLst>
              <a:ext uri="{FF2B5EF4-FFF2-40B4-BE49-F238E27FC236}">
                <a16:creationId xmlns:a16="http://schemas.microsoft.com/office/drawing/2014/main" id="{116EBF47-A89F-A640-9CFD-43FDC3E6484F}"/>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412872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06E300-3473-574B-AEAC-B27BA195C70E}"/>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8" name="Picture 7">
            <a:extLst>
              <a:ext uri="{FF2B5EF4-FFF2-40B4-BE49-F238E27FC236}">
                <a16:creationId xmlns:a16="http://schemas.microsoft.com/office/drawing/2014/main" id="{A22217D9-55CE-E04F-98E5-B9086321A252}"/>
              </a:ext>
            </a:extLst>
          </p:cNvPr>
          <p:cNvPicPr>
            <a:picLocks noChangeAspect="1"/>
          </p:cNvPicPr>
          <p:nvPr userDrawn="1"/>
        </p:nvPicPr>
        <p:blipFill>
          <a:blip r:embed="rId3"/>
          <a:stretch>
            <a:fillRect/>
          </a:stretch>
        </p:blipFill>
        <p:spPr>
          <a:xfrm>
            <a:off x="685799" y="1869723"/>
            <a:ext cx="4212772" cy="200160"/>
          </a:xfrm>
          <a:prstGeom prst="rect">
            <a:avLst/>
          </a:prstGeom>
        </p:spPr>
      </p:pic>
      <p:sp>
        <p:nvSpPr>
          <p:cNvPr id="2" name="Title 1">
            <a:extLst>
              <a:ext uri="{FF2B5EF4-FFF2-40B4-BE49-F238E27FC236}">
                <a16:creationId xmlns:a16="http://schemas.microsoft.com/office/drawing/2014/main" id="{19A84D10-1CE3-4440-9E21-70C1471000A8}"/>
              </a:ext>
            </a:extLst>
          </p:cNvPr>
          <p:cNvSpPr>
            <a:spLocks noGrp="1"/>
          </p:cNvSpPr>
          <p:nvPr>
            <p:ph type="title" hasCustomPrompt="1"/>
          </p:nvPr>
        </p:nvSpPr>
        <p:spPr>
          <a:xfrm>
            <a:off x="839788" y="987426"/>
            <a:ext cx="3932237" cy="978535"/>
          </a:xfrm>
          <a:prstGeom prst="rect">
            <a:avLst/>
          </a:prstGeom>
        </p:spPr>
        <p:txBody>
          <a:bodyPr anchor="b">
            <a:normAutofit/>
          </a:bodyPr>
          <a:lstStyle>
            <a:lvl1pPr>
              <a:defRPr sz="1500">
                <a:latin typeface="Arial MT Std" panose="020B0402020200020204" pitchFamily="34" charset="0"/>
              </a:defRPr>
            </a:lvl1pPr>
          </a:lstStyle>
          <a:p>
            <a:r>
              <a:rPr lang="en-US"/>
              <a:t>CLICK TO EDIT </a:t>
            </a:r>
            <a:br>
              <a:rPr lang="en-US"/>
            </a:br>
            <a:r>
              <a:rPr lang="en-US"/>
              <a:t>MASTER TITLE STYLE</a:t>
            </a:r>
          </a:p>
        </p:txBody>
      </p:sp>
      <p:sp>
        <p:nvSpPr>
          <p:cNvPr id="3" name="Content Placeholder 2">
            <a:extLst>
              <a:ext uri="{FF2B5EF4-FFF2-40B4-BE49-F238E27FC236}">
                <a16:creationId xmlns:a16="http://schemas.microsoft.com/office/drawing/2014/main" id="{55567A0D-A607-2A40-9D63-1E72C786320C}"/>
              </a:ext>
            </a:extLst>
          </p:cNvPr>
          <p:cNvSpPr>
            <a:spLocks noGrp="1"/>
          </p:cNvSpPr>
          <p:nvPr>
            <p:ph idx="1"/>
          </p:nvPr>
        </p:nvSpPr>
        <p:spPr>
          <a:xfrm>
            <a:off x="5183188" y="987427"/>
            <a:ext cx="6172200" cy="4873625"/>
          </a:xfrm>
          <a:prstGeom prst="rect">
            <a:avLst/>
          </a:prstGeom>
        </p:spPr>
        <p:txBody>
          <a:bodyPr>
            <a:normAutofit/>
          </a:bodyPr>
          <a:lstStyle>
            <a:lvl1pPr>
              <a:defRPr sz="1200"/>
            </a:lvl1pPr>
            <a:lvl2pPr>
              <a:defRPr sz="1050"/>
            </a:lvl2pPr>
            <a:lvl3pPr>
              <a:defRPr sz="900"/>
            </a:lvl3pPr>
            <a:lvl4pPr>
              <a:defRPr sz="825"/>
            </a:lvl4pPr>
            <a:lvl5pPr>
              <a:defRPr sz="825"/>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200">
                <a:latin typeface="Arial MT Std" panose="020B0402020200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1" name="Subtitle 2">
            <a:extLst>
              <a:ext uri="{FF2B5EF4-FFF2-40B4-BE49-F238E27FC236}">
                <a16:creationId xmlns:a16="http://schemas.microsoft.com/office/drawing/2014/main" id="{479EBE2B-96A8-DB4E-A1C5-ED1271E0137A}"/>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247735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345D2D-B6FE-794B-ACCE-8EBB8D9EB123}"/>
              </a:ext>
            </a:extLst>
          </p:cNvPr>
          <p:cNvPicPr>
            <a:picLocks noChangeAspect="1"/>
          </p:cNvPicPr>
          <p:nvPr userDrawn="1"/>
        </p:nvPicPr>
        <p:blipFill>
          <a:blip r:embed="rId2"/>
          <a:stretch>
            <a:fillRect/>
          </a:stretch>
        </p:blipFill>
        <p:spPr>
          <a:xfrm>
            <a:off x="8184629" y="-226050"/>
            <a:ext cx="4007371" cy="1460500"/>
          </a:xfrm>
          <a:prstGeom prst="rect">
            <a:avLst/>
          </a:prstGeom>
        </p:spPr>
      </p:pic>
      <p:pic>
        <p:nvPicPr>
          <p:cNvPr id="13" name="Picture 12">
            <a:extLst>
              <a:ext uri="{FF2B5EF4-FFF2-40B4-BE49-F238E27FC236}">
                <a16:creationId xmlns:a16="http://schemas.microsoft.com/office/drawing/2014/main" id="{26354610-05BC-574B-B679-2837E042EE60}"/>
              </a:ext>
            </a:extLst>
          </p:cNvPr>
          <p:cNvPicPr>
            <a:picLocks noChangeAspect="1"/>
          </p:cNvPicPr>
          <p:nvPr userDrawn="1"/>
        </p:nvPicPr>
        <p:blipFill>
          <a:blip r:embed="rId3"/>
          <a:stretch>
            <a:fillRect/>
          </a:stretch>
        </p:blipFill>
        <p:spPr>
          <a:xfrm>
            <a:off x="685799" y="1869723"/>
            <a:ext cx="4212772" cy="200160"/>
          </a:xfrm>
          <a:prstGeom prst="rect">
            <a:avLst/>
          </a:prstGeom>
        </p:spPr>
      </p:pic>
      <p:sp>
        <p:nvSpPr>
          <p:cNvPr id="3" name="Picture Placeholder 2">
            <a:extLst>
              <a:ext uri="{FF2B5EF4-FFF2-40B4-BE49-F238E27FC236}">
                <a16:creationId xmlns:a16="http://schemas.microsoft.com/office/drawing/2014/main" id="{CE919A06-F4CD-CA4A-973D-806981699791}"/>
              </a:ext>
            </a:extLst>
          </p:cNvPr>
          <p:cNvSpPr>
            <a:spLocks noGrp="1"/>
          </p:cNvSpPr>
          <p:nvPr>
            <p:ph type="pic" idx="1" hasCustomPrompt="1"/>
          </p:nvPr>
        </p:nvSpPr>
        <p:spPr>
          <a:xfrm>
            <a:off x="5183188" y="987427"/>
            <a:ext cx="6172200" cy="4873625"/>
          </a:xfrm>
          <a:prstGeom prst="rect">
            <a:avLst/>
          </a:prstGeom>
        </p:spPr>
        <p:txBody>
          <a:bodyPr>
            <a:normAutofit/>
          </a:bodyPr>
          <a:lstStyle>
            <a:lvl1pPr marL="0" indent="0">
              <a:buNone/>
              <a:defRPr sz="1600">
                <a:latin typeface="Arial MT Std" panose="020B0402020200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1">
            <a:extLst>
              <a:ext uri="{FF2B5EF4-FFF2-40B4-BE49-F238E27FC236}">
                <a16:creationId xmlns:a16="http://schemas.microsoft.com/office/drawing/2014/main" id="{5E297C46-D278-1B45-850B-6B2A1027B762}"/>
              </a:ext>
            </a:extLst>
          </p:cNvPr>
          <p:cNvSpPr>
            <a:spLocks noGrp="1"/>
          </p:cNvSpPr>
          <p:nvPr>
            <p:ph type="title" hasCustomPrompt="1"/>
          </p:nvPr>
        </p:nvSpPr>
        <p:spPr>
          <a:xfrm>
            <a:off x="839788" y="987426"/>
            <a:ext cx="3932237" cy="978535"/>
          </a:xfrm>
          <a:prstGeom prst="rect">
            <a:avLst/>
          </a:prstGeom>
        </p:spPr>
        <p:txBody>
          <a:bodyPr anchor="b">
            <a:normAutofit/>
          </a:bodyPr>
          <a:lstStyle>
            <a:lvl1pPr>
              <a:defRPr sz="1500">
                <a:latin typeface="Arial MT Std" panose="020B0402020200020204" pitchFamily="34" charset="0"/>
              </a:defRPr>
            </a:lvl1pPr>
          </a:lstStyle>
          <a:p>
            <a:r>
              <a:rPr lang="en-US"/>
              <a:t>CLICK TO EDIT </a:t>
            </a:r>
            <a:br>
              <a:rPr lang="en-US"/>
            </a:br>
            <a:r>
              <a:rPr lang="en-US"/>
              <a:t>MASTER TITLE STYLE</a:t>
            </a:r>
          </a:p>
        </p:txBody>
      </p:sp>
      <p:sp>
        <p:nvSpPr>
          <p:cNvPr id="11" name="Text Placeholder 3">
            <a:extLst>
              <a:ext uri="{FF2B5EF4-FFF2-40B4-BE49-F238E27FC236}">
                <a16:creationId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200">
                <a:latin typeface="Arial MT Std" panose="020B0402020200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2" name="Subtitle 2">
            <a:extLst>
              <a:ext uri="{FF2B5EF4-FFF2-40B4-BE49-F238E27FC236}">
                <a16:creationId xmlns:a16="http://schemas.microsoft.com/office/drawing/2014/main" id="{B2C1F05E-7D02-FE4C-9E69-1A86F36B06A1}"/>
              </a:ext>
            </a:extLst>
          </p:cNvPr>
          <p:cNvSpPr txBox="1">
            <a:spLocks/>
          </p:cNvSpPr>
          <p:nvPr userDrawn="1"/>
        </p:nvSpPr>
        <p:spPr>
          <a:xfrm>
            <a:off x="3743325" y="6400560"/>
            <a:ext cx="4705351" cy="24208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900" b="0" spc="0" baseline="0">
                <a:solidFill>
                  <a:schemeClr val="bg1"/>
                </a:solidFill>
                <a:latin typeface="+mn-lt"/>
              </a:rPr>
              <a:t>Delivering insight through data, for a better Canada</a:t>
            </a:r>
            <a:endParaRPr lang="en-US" sz="900" b="0" spc="0" baseline="0">
              <a:solidFill>
                <a:schemeClr val="bg1"/>
              </a:solidFill>
              <a:latin typeface="+mn-lt"/>
            </a:endParaRPr>
          </a:p>
        </p:txBody>
      </p:sp>
    </p:spTree>
    <p:extLst>
      <p:ext uri="{BB962C8B-B14F-4D97-AF65-F5344CB8AC3E}">
        <p14:creationId xmlns:p14="http://schemas.microsoft.com/office/powerpoint/2010/main" val="24846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2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ithub.com/openvenues/libpostal" TargetMode="Externa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github.com/openaddresses/openaddresse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150.statcan.gc.ca/n1/pub/71-607-x/71-607-x2020014-eng.htm"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150.statcan.gc.ca/n1/pub/71-607-x/71-607-x2020014-eng.ht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geofabrik.de/" TargetMode="External"/><Relationship Id="rId2" Type="http://schemas.openxmlformats.org/officeDocument/2006/relationships/hyperlink" Target="https://www.statcan.gc.ca/eng/lode/databases/odb" TargetMode="External"/><Relationship Id="rId1" Type="http://schemas.openxmlformats.org/officeDocument/2006/relationships/slideLayout" Target="../slideLayouts/slideLayout7.xml"/><Relationship Id="rId4" Type="http://schemas.openxmlformats.org/officeDocument/2006/relationships/hyperlink" Target="https://github.com/microsoft/CanadianBuildingFootprin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Microsoft/CanadianBuildingFootprint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alessandro.alasia@Canada.c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mailto:joseph.kuchar@canada.c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statcan.gc.ca/eng/lod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150.statcan.gc.ca/n1/pub/71-607-x/71-607-x2020014-eng.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pen.canada.ca/en/open-government-licence-canad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statcan.gc.ca/eng/lode/databases/od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tatcan.gc.ca/eng/lode/databases/od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statcan.gc.ca/eng/lode/databases/ode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www.statcan.gc.ca/eng/lode/databases/odh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s://www.statcan.gc.ca/eng/lode/databases/odca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096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 name="Title 1">
            <a:extLst>
              <a:ext uri="{FF2B5EF4-FFF2-40B4-BE49-F238E27FC236}">
                <a16:creationId xmlns:a16="http://schemas.microsoft.com/office/drawing/2014/main" id="{6FF6621C-6F45-B242-BB65-E518082388E2}"/>
              </a:ext>
            </a:extLst>
          </p:cNvPr>
          <p:cNvSpPr>
            <a:spLocks noGrp="1"/>
          </p:cNvSpPr>
          <p:nvPr>
            <p:ph type="ctrTitle"/>
            <p:custDataLst>
              <p:tags r:id="rId1"/>
            </p:custDataLst>
          </p:nvPr>
        </p:nvSpPr>
        <p:spPr>
          <a:xfrm>
            <a:off x="0" y="203201"/>
            <a:ext cx="12192000" cy="1320799"/>
          </a:xfrm>
          <a:noFill/>
        </p:spPr>
        <p:txBody>
          <a:bodyPr/>
          <a:lstStyle/>
          <a:p>
            <a:r>
              <a:rPr lang="en-CA" sz="5000" dirty="0">
                <a:latin typeface="Segoe UI Semibold" panose="020B0702040204020203" pitchFamily="34" charset="0"/>
                <a:ea typeface="Segoe UI Black" panose="020B0A02040204020203" pitchFamily="34" charset="0"/>
                <a:cs typeface="Segoe UI Semibold" panose="020B0702040204020203" pitchFamily="34" charset="0"/>
              </a:rPr>
              <a:t>The Linkable Open Data Environment</a:t>
            </a:r>
            <a:endParaRPr lang="en-US" sz="5000" dirty="0">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6" name="TextBox 5"/>
          <p:cNvSpPr txBox="1"/>
          <p:nvPr>
            <p:custDataLst>
              <p:tags r:id="rId2"/>
            </p:custDataLst>
          </p:nvPr>
        </p:nvSpPr>
        <p:spPr>
          <a:xfrm>
            <a:off x="1524000" y="4059648"/>
            <a:ext cx="9144000" cy="3293209"/>
          </a:xfrm>
          <a:prstGeom prst="rect">
            <a:avLst/>
          </a:prstGeom>
          <a:noFill/>
        </p:spPr>
        <p:txBody>
          <a:bodyPr wrap="square" lIns="91440" tIns="45720" rIns="91440" bIns="45720" rtlCol="0" anchor="t">
            <a:spAutoFit/>
          </a:bodyPr>
          <a:lstStyle/>
          <a:p>
            <a:pPr algn="ctr"/>
            <a:r>
              <a:rPr lang="en-CA" dirty="0">
                <a:latin typeface="Segoe UI"/>
                <a:cs typeface="Segoe UI"/>
              </a:rPr>
              <a:t>Joseph Kuchar, Robert </a:t>
            </a:r>
            <a:r>
              <a:rPr lang="en-CA" dirty="0" err="1">
                <a:latin typeface="Segoe UI"/>
                <a:cs typeface="Segoe UI"/>
              </a:rPr>
              <a:t>Oikle</a:t>
            </a:r>
            <a:endParaRPr lang="en-CA" dirty="0">
              <a:latin typeface="Segoe UI"/>
              <a:cs typeface="Segoe UI"/>
            </a:endParaRPr>
          </a:p>
          <a:p>
            <a:pPr algn="ctr"/>
            <a:r>
              <a:rPr lang="en-CA" dirty="0">
                <a:latin typeface="Segoe UI" panose="020B0502040204020203" pitchFamily="34" charset="0"/>
                <a:cs typeface="Segoe UI" panose="020B0502040204020203" pitchFamily="34" charset="0"/>
              </a:rPr>
              <a:t>Data Exploration and Integration Lab (DEIL) </a:t>
            </a:r>
            <a:r>
              <a:rPr lang="en-CA" sz="2800" dirty="0">
                <a:latin typeface="Segoe UI" panose="020B0502040204020203" pitchFamily="34" charset="0"/>
                <a:cs typeface="Segoe UI" panose="020B0502040204020203" pitchFamily="34" charset="0"/>
              </a:rPr>
              <a:t>·</a:t>
            </a:r>
            <a:r>
              <a:rPr lang="en-CA" dirty="0">
                <a:latin typeface="Segoe UI" panose="020B0502040204020203" pitchFamily="34" charset="0"/>
                <a:cs typeface="Segoe UI" panose="020B0502040204020203" pitchFamily="34" charset="0"/>
              </a:rPr>
              <a:t> Centre for Special Business Projects (CSBP)</a:t>
            </a:r>
          </a:p>
          <a:p>
            <a:pPr algn="ctr"/>
            <a:endParaRPr lang="en-CA" dirty="0">
              <a:latin typeface="Segoe UI" panose="020B0502040204020203" pitchFamily="34" charset="0"/>
              <a:cs typeface="Segoe UI" panose="020B0502040204020203" pitchFamily="34" charset="0"/>
            </a:endParaRPr>
          </a:p>
          <a:p>
            <a:pPr algn="ctr"/>
            <a:endParaRPr lang="en-CA" dirty="0">
              <a:latin typeface="Segoe UI" panose="020B0502040204020203" pitchFamily="34" charset="0"/>
              <a:cs typeface="Segoe UI" panose="020B0502040204020203" pitchFamily="34" charset="0"/>
            </a:endParaRPr>
          </a:p>
          <a:p>
            <a:pPr algn="ctr"/>
            <a:endParaRPr lang="en-CA" dirty="0">
              <a:latin typeface="Segoe UI" panose="020B0502040204020203" pitchFamily="34" charset="0"/>
              <a:cs typeface="Segoe UI" panose="020B0502040204020203" pitchFamily="34" charset="0"/>
            </a:endParaRPr>
          </a:p>
          <a:p>
            <a:pPr algn="ctr"/>
            <a:endParaRPr lang="en-CA" dirty="0">
              <a:latin typeface="Segoe UI" panose="020B0502040204020203" pitchFamily="34" charset="0"/>
              <a:cs typeface="Segoe UI" panose="020B0502040204020203" pitchFamily="34" charset="0"/>
            </a:endParaRPr>
          </a:p>
          <a:p>
            <a:pPr algn="ctr"/>
            <a:endParaRPr lang="en-CA" dirty="0">
              <a:latin typeface="Segoe UI" panose="020B0502040204020203" pitchFamily="34" charset="0"/>
              <a:cs typeface="Segoe UI" panose="020B0502040204020203" pitchFamily="34" charset="0"/>
            </a:endParaRPr>
          </a:p>
          <a:p>
            <a:pPr algn="ctr"/>
            <a:r>
              <a:rPr lang="en-CA" dirty="0">
                <a:solidFill>
                  <a:schemeClr val="bg1"/>
                </a:solidFill>
                <a:latin typeface="Segoe UI" panose="020B0502040204020203" pitchFamily="34" charset="0"/>
                <a:cs typeface="Segoe UI" panose="020B0502040204020203" pitchFamily="34" charset="0"/>
              </a:rPr>
              <a:t>Community Data Program</a:t>
            </a:r>
          </a:p>
          <a:p>
            <a:pPr algn="ctr"/>
            <a:r>
              <a:rPr lang="en-CA" dirty="0">
                <a:solidFill>
                  <a:schemeClr val="bg1"/>
                </a:solidFill>
                <a:latin typeface="Segoe UI" panose="020B0502040204020203" pitchFamily="34" charset="0"/>
                <a:cs typeface="Segoe UI" panose="020B0502040204020203" pitchFamily="34" charset="0"/>
              </a:rPr>
              <a:t>Sept. 28</a:t>
            </a:r>
            <a:r>
              <a:rPr lang="en-CA" baseline="30000" dirty="0">
                <a:solidFill>
                  <a:schemeClr val="bg1"/>
                </a:solidFill>
                <a:latin typeface="Segoe UI" panose="020B0502040204020203" pitchFamily="34" charset="0"/>
                <a:cs typeface="Segoe UI" panose="020B0502040204020203" pitchFamily="34" charset="0"/>
              </a:rPr>
              <a:t>th</a:t>
            </a:r>
            <a:r>
              <a:rPr lang="en-CA" dirty="0">
                <a:solidFill>
                  <a:schemeClr val="bg1"/>
                </a:solidFill>
                <a:latin typeface="Segoe UI" panose="020B0502040204020203" pitchFamily="34" charset="0"/>
                <a:cs typeface="Segoe UI" panose="020B0502040204020203" pitchFamily="34" charset="0"/>
              </a:rPr>
              <a:t>, 2021</a:t>
            </a:r>
          </a:p>
          <a:p>
            <a:pPr algn="ctr"/>
            <a:br>
              <a:rPr lang="en-CA" dirty="0">
                <a:latin typeface="Segoe UI" panose="020B0502040204020203" pitchFamily="34" charset="0"/>
                <a:cs typeface="Segoe UI" panose="020B0502040204020203" pitchFamily="34" charset="0"/>
              </a:rPr>
            </a:br>
            <a:endParaRPr lang="en-CA" dirty="0">
              <a:latin typeface="Segoe UI" panose="020B0502040204020203" pitchFamily="34" charset="0"/>
              <a:cs typeface="Segoe UI" panose="020B0502040204020203" pitchFamily="34" charset="0"/>
            </a:endParaRPr>
          </a:p>
        </p:txBody>
      </p:sp>
      <p:sp>
        <p:nvSpPr>
          <p:cNvPr id="3" name="Rectangle 2"/>
          <p:cNvSpPr/>
          <p:nvPr/>
        </p:nvSpPr>
        <p:spPr>
          <a:xfrm>
            <a:off x="0" y="3048000"/>
            <a:ext cx="12192000" cy="553998"/>
          </a:xfrm>
          <a:prstGeom prst="rect">
            <a:avLst/>
          </a:prstGeom>
        </p:spPr>
        <p:txBody>
          <a:bodyPr wrap="square">
            <a:spAutoFit/>
          </a:bodyPr>
          <a:lstStyle/>
          <a:p>
            <a:pPr algn="ctr"/>
            <a:r>
              <a:rPr lang="en-CA" sz="3000" i="1" dirty="0">
                <a:solidFill>
                  <a:srgbClr val="333333"/>
                </a:solidFill>
                <a:latin typeface="Segoe UI" panose="020B0502040204020203" pitchFamily="34" charset="0"/>
                <a:ea typeface="Times New Roman" panose="02020603050405020304" pitchFamily="18" charset="0"/>
              </a:rPr>
              <a:t>Harmonizing Open Micro Data for Seamless Use</a:t>
            </a:r>
            <a:endParaRPr lang="en-CA" sz="3000" i="1" dirty="0"/>
          </a:p>
        </p:txBody>
      </p:sp>
    </p:spTree>
    <p:extLst>
      <p:ext uri="{BB962C8B-B14F-4D97-AF65-F5344CB8AC3E}">
        <p14:creationId xmlns:p14="http://schemas.microsoft.com/office/powerpoint/2010/main" val="346373325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1426908" y="2246796"/>
            <a:ext cx="381109" cy="461665"/>
          </a:xfrm>
          <a:prstGeom prst="rect">
            <a:avLst/>
          </a:prstGeom>
        </p:spPr>
        <p:txBody>
          <a:bodyPr wrap="square">
            <a:spAutoFit/>
          </a:bodyPr>
          <a:lstStyle/>
          <a:p>
            <a:pPr algn="ctr"/>
            <a:r>
              <a:rPr lang="it-IT" sz="2400" b="1" i="1" dirty="0">
                <a:solidFill>
                  <a:schemeClr val="bg1"/>
                </a:solidFill>
                <a:latin typeface="Segoe UI" panose="020B0502040204020203" pitchFamily="34" charset="0"/>
                <a:cs typeface="Segoe UI" panose="020B0502040204020203" pitchFamily="34" charset="0"/>
              </a:rPr>
              <a:t>1</a:t>
            </a:r>
          </a:p>
        </p:txBody>
      </p:sp>
      <p:sp>
        <p:nvSpPr>
          <p:cNvPr id="90" name="Rectangle 89"/>
          <p:cNvSpPr/>
          <p:nvPr/>
        </p:nvSpPr>
        <p:spPr>
          <a:xfrm>
            <a:off x="3670023" y="2246796"/>
            <a:ext cx="381109" cy="461665"/>
          </a:xfrm>
          <a:prstGeom prst="rect">
            <a:avLst/>
          </a:prstGeom>
        </p:spPr>
        <p:txBody>
          <a:bodyPr wrap="square">
            <a:spAutoFit/>
          </a:bodyPr>
          <a:lstStyle/>
          <a:p>
            <a:pPr algn="ctr"/>
            <a:r>
              <a:rPr lang="it-IT" sz="2400" b="1" i="1" dirty="0">
                <a:solidFill>
                  <a:schemeClr val="bg1"/>
                </a:solidFill>
                <a:latin typeface="Segoe UI" panose="020B0502040204020203" pitchFamily="34" charset="0"/>
                <a:cs typeface="Segoe UI" panose="020B0502040204020203" pitchFamily="34" charset="0"/>
              </a:rPr>
              <a:t>2</a:t>
            </a:r>
          </a:p>
        </p:txBody>
      </p:sp>
      <p:sp>
        <p:nvSpPr>
          <p:cNvPr id="97" name="Rectangle 96"/>
          <p:cNvSpPr/>
          <p:nvPr/>
        </p:nvSpPr>
        <p:spPr>
          <a:xfrm>
            <a:off x="5846434" y="2246796"/>
            <a:ext cx="381109" cy="461665"/>
          </a:xfrm>
          <a:prstGeom prst="rect">
            <a:avLst/>
          </a:prstGeom>
        </p:spPr>
        <p:txBody>
          <a:bodyPr wrap="square">
            <a:spAutoFit/>
          </a:bodyPr>
          <a:lstStyle/>
          <a:p>
            <a:pPr algn="ctr"/>
            <a:r>
              <a:rPr lang="it-IT" sz="2400" b="1" i="1" dirty="0">
                <a:solidFill>
                  <a:schemeClr val="bg1"/>
                </a:solidFill>
                <a:latin typeface="Segoe UI" panose="020B0502040204020203" pitchFamily="34" charset="0"/>
                <a:cs typeface="Segoe UI" panose="020B0502040204020203" pitchFamily="34" charset="0"/>
              </a:rPr>
              <a:t>3</a:t>
            </a:r>
          </a:p>
        </p:txBody>
      </p:sp>
      <p:sp>
        <p:nvSpPr>
          <p:cNvPr id="98" name="Rectangle 97"/>
          <p:cNvSpPr/>
          <p:nvPr/>
        </p:nvSpPr>
        <p:spPr>
          <a:xfrm>
            <a:off x="8220986" y="2270377"/>
            <a:ext cx="381109" cy="461665"/>
          </a:xfrm>
          <a:prstGeom prst="rect">
            <a:avLst/>
          </a:prstGeom>
        </p:spPr>
        <p:txBody>
          <a:bodyPr wrap="square">
            <a:spAutoFit/>
          </a:bodyPr>
          <a:lstStyle/>
          <a:p>
            <a:pPr algn="ctr"/>
            <a:r>
              <a:rPr lang="it-IT" sz="2400" b="1" i="1" dirty="0">
                <a:solidFill>
                  <a:schemeClr val="bg1"/>
                </a:solidFill>
                <a:latin typeface="Segoe UI" panose="020B0502040204020203" pitchFamily="34" charset="0"/>
                <a:cs typeface="Segoe UI" panose="020B0502040204020203" pitchFamily="34" charset="0"/>
              </a:rPr>
              <a:t>4</a:t>
            </a:r>
          </a:p>
        </p:txBody>
      </p:sp>
      <p:sp>
        <p:nvSpPr>
          <p:cNvPr id="99" name="Rectangle 98"/>
          <p:cNvSpPr/>
          <p:nvPr/>
        </p:nvSpPr>
        <p:spPr>
          <a:xfrm>
            <a:off x="10496466" y="2263384"/>
            <a:ext cx="381109" cy="461665"/>
          </a:xfrm>
          <a:prstGeom prst="rect">
            <a:avLst/>
          </a:prstGeom>
        </p:spPr>
        <p:txBody>
          <a:bodyPr wrap="square">
            <a:spAutoFit/>
          </a:bodyPr>
          <a:lstStyle/>
          <a:p>
            <a:pPr algn="ctr"/>
            <a:r>
              <a:rPr lang="it-IT" sz="2400" b="1" i="1" dirty="0">
                <a:solidFill>
                  <a:schemeClr val="bg1"/>
                </a:solidFill>
                <a:latin typeface="Segoe UI" panose="020B0502040204020203" pitchFamily="34" charset="0"/>
                <a:cs typeface="Segoe UI" panose="020B0502040204020203" pitchFamily="34" charset="0"/>
              </a:rPr>
              <a:t>5</a:t>
            </a:r>
          </a:p>
        </p:txBody>
      </p:sp>
      <p:sp>
        <p:nvSpPr>
          <p:cNvPr id="100" name="Rectangle 99"/>
          <p:cNvSpPr/>
          <p:nvPr/>
        </p:nvSpPr>
        <p:spPr>
          <a:xfrm>
            <a:off x="674957" y="2663030"/>
            <a:ext cx="1815359" cy="646331"/>
          </a:xfrm>
          <a:prstGeom prst="rect">
            <a:avLst/>
          </a:prstGeom>
          <a:noFill/>
        </p:spPr>
        <p:txBody>
          <a:bodyPr wrap="square">
            <a:spAutoFit/>
          </a:bodyPr>
          <a:lstStyle/>
          <a:p>
            <a:pPr algn="ctr"/>
            <a:r>
              <a:rPr lang="en-CA" b="1" dirty="0">
                <a:solidFill>
                  <a:schemeClr val="bg1"/>
                </a:solidFill>
                <a:latin typeface="Segoe UI" panose="020B0502040204020203" pitchFamily="34" charset="0"/>
                <a:cs typeface="Segoe UI" panose="020B0502040204020203" pitchFamily="34" charset="0"/>
              </a:rPr>
              <a:t>Identify Data Sources</a:t>
            </a:r>
          </a:p>
        </p:txBody>
      </p:sp>
      <p:sp>
        <p:nvSpPr>
          <p:cNvPr id="101" name="Rectangle 100"/>
          <p:cNvSpPr/>
          <p:nvPr/>
        </p:nvSpPr>
        <p:spPr>
          <a:xfrm>
            <a:off x="3020614" y="2663029"/>
            <a:ext cx="1815359" cy="369332"/>
          </a:xfrm>
          <a:prstGeom prst="rect">
            <a:avLst/>
          </a:prstGeom>
          <a:noFill/>
        </p:spPr>
        <p:txBody>
          <a:bodyPr wrap="square">
            <a:spAutoFit/>
          </a:bodyPr>
          <a:lstStyle/>
          <a:p>
            <a:pPr algn="ctr"/>
            <a:r>
              <a:rPr lang="en-CA" b="1" dirty="0">
                <a:solidFill>
                  <a:schemeClr val="bg1"/>
                </a:solidFill>
                <a:latin typeface="Segoe UI" panose="020B0502040204020203" pitchFamily="34" charset="0"/>
                <a:cs typeface="Segoe UI" panose="020B0502040204020203" pitchFamily="34" charset="0"/>
              </a:rPr>
              <a:t>Access</a:t>
            </a:r>
          </a:p>
        </p:txBody>
      </p:sp>
      <p:sp>
        <p:nvSpPr>
          <p:cNvPr id="102" name="Rectangle 101"/>
          <p:cNvSpPr/>
          <p:nvPr/>
        </p:nvSpPr>
        <p:spPr>
          <a:xfrm>
            <a:off x="5294806" y="2663027"/>
            <a:ext cx="1815359" cy="646331"/>
          </a:xfrm>
          <a:prstGeom prst="rect">
            <a:avLst/>
          </a:prstGeom>
          <a:noFill/>
        </p:spPr>
        <p:txBody>
          <a:bodyPr wrap="square">
            <a:spAutoFit/>
          </a:bodyPr>
          <a:lstStyle/>
          <a:p>
            <a:pPr algn="ctr"/>
            <a:r>
              <a:rPr lang="en-CA" b="1" dirty="0">
                <a:solidFill>
                  <a:schemeClr val="bg1"/>
                </a:solidFill>
                <a:latin typeface="Segoe UI" panose="020B0502040204020203" pitchFamily="34" charset="0"/>
                <a:cs typeface="Segoe UI" panose="020B0502040204020203" pitchFamily="34" charset="0"/>
              </a:rPr>
              <a:t>Process &amp; Standardize</a:t>
            </a:r>
          </a:p>
        </p:txBody>
      </p:sp>
      <p:sp>
        <p:nvSpPr>
          <p:cNvPr id="103" name="Rectangle 102"/>
          <p:cNvSpPr/>
          <p:nvPr/>
        </p:nvSpPr>
        <p:spPr>
          <a:xfrm>
            <a:off x="7568998" y="2663027"/>
            <a:ext cx="1815359" cy="369332"/>
          </a:xfrm>
          <a:prstGeom prst="rect">
            <a:avLst/>
          </a:prstGeom>
          <a:noFill/>
        </p:spPr>
        <p:txBody>
          <a:bodyPr wrap="square">
            <a:spAutoFit/>
          </a:bodyPr>
          <a:lstStyle/>
          <a:p>
            <a:pPr algn="ctr"/>
            <a:r>
              <a:rPr lang="en-CA" b="1" dirty="0">
                <a:solidFill>
                  <a:schemeClr val="bg1"/>
                </a:solidFill>
                <a:latin typeface="Segoe UI" panose="020B0502040204020203" pitchFamily="34" charset="0"/>
                <a:cs typeface="Segoe UI" panose="020B0502040204020203" pitchFamily="34" charset="0"/>
              </a:rPr>
              <a:t>Validate</a:t>
            </a:r>
          </a:p>
        </p:txBody>
      </p:sp>
      <p:sp>
        <p:nvSpPr>
          <p:cNvPr id="104" name="Rectangle 103"/>
          <p:cNvSpPr/>
          <p:nvPr/>
        </p:nvSpPr>
        <p:spPr>
          <a:xfrm>
            <a:off x="9844478" y="2663027"/>
            <a:ext cx="1815359" cy="646331"/>
          </a:xfrm>
          <a:prstGeom prst="rect">
            <a:avLst/>
          </a:prstGeom>
          <a:noFill/>
        </p:spPr>
        <p:txBody>
          <a:bodyPr wrap="square">
            <a:spAutoFit/>
          </a:bodyPr>
          <a:lstStyle/>
          <a:p>
            <a:pPr algn="ctr"/>
            <a:r>
              <a:rPr lang="en-CA" b="1" dirty="0">
                <a:solidFill>
                  <a:schemeClr val="bg1"/>
                </a:solidFill>
                <a:latin typeface="Segoe UI" panose="020B0502040204020203" pitchFamily="34" charset="0"/>
                <a:cs typeface="Segoe UI" panose="020B0502040204020203" pitchFamily="34" charset="0"/>
              </a:rPr>
              <a:t>Final Open Database</a:t>
            </a:r>
          </a:p>
        </p:txBody>
      </p:sp>
      <p:sp>
        <p:nvSpPr>
          <p:cNvPr id="105" name="Rectangle 104"/>
          <p:cNvSpPr/>
          <p:nvPr/>
        </p:nvSpPr>
        <p:spPr>
          <a:xfrm>
            <a:off x="537595" y="3662050"/>
            <a:ext cx="2159733" cy="830997"/>
          </a:xfrm>
          <a:prstGeom prst="rect">
            <a:avLst/>
          </a:prstGeom>
          <a:noFill/>
        </p:spPr>
        <p:txBody>
          <a:bodyPr wrap="square">
            <a:spAutoFit/>
          </a:bodyPr>
          <a:lstStyle/>
          <a:p>
            <a:pPr algn="ctr"/>
            <a:r>
              <a:rPr lang="en-CA" sz="1600" i="1" dirty="0">
                <a:solidFill>
                  <a:schemeClr val="bg1"/>
                </a:solidFill>
                <a:latin typeface="Segoe UI" panose="020B0502040204020203" pitchFamily="34" charset="0"/>
                <a:cs typeface="Segoe UI" panose="020B0502040204020203" pitchFamily="34" charset="0"/>
              </a:rPr>
              <a:t>Federal, Provincial, Territorial, Municipal, Non-Profit</a:t>
            </a:r>
          </a:p>
        </p:txBody>
      </p:sp>
      <p:sp>
        <p:nvSpPr>
          <p:cNvPr id="106" name="Rectangle 105"/>
          <p:cNvSpPr/>
          <p:nvPr/>
        </p:nvSpPr>
        <p:spPr>
          <a:xfrm>
            <a:off x="2830927" y="3659048"/>
            <a:ext cx="2159733" cy="1077218"/>
          </a:xfrm>
          <a:prstGeom prst="rect">
            <a:avLst/>
          </a:prstGeom>
          <a:noFill/>
        </p:spPr>
        <p:txBody>
          <a:bodyPr wrap="square">
            <a:spAutoFit/>
          </a:bodyPr>
          <a:lstStyle/>
          <a:p>
            <a:pPr algn="ctr"/>
            <a:r>
              <a:rPr lang="en-CA" sz="1600" i="1" dirty="0">
                <a:solidFill>
                  <a:schemeClr val="bg1"/>
                </a:solidFill>
                <a:latin typeface="Segoe UI" panose="020B0502040204020203" pitchFamily="34" charset="0"/>
                <a:cs typeface="Segoe UI" panose="020B0502040204020203" pitchFamily="34" charset="0"/>
              </a:rPr>
              <a:t>Application Programming Interfaces (APIs), Download, Scrape</a:t>
            </a:r>
          </a:p>
        </p:txBody>
      </p:sp>
      <p:sp>
        <p:nvSpPr>
          <p:cNvPr id="107" name="Rectangle 106"/>
          <p:cNvSpPr/>
          <p:nvPr/>
        </p:nvSpPr>
        <p:spPr>
          <a:xfrm>
            <a:off x="5124259" y="3639875"/>
            <a:ext cx="2159733" cy="584775"/>
          </a:xfrm>
          <a:prstGeom prst="rect">
            <a:avLst/>
          </a:prstGeom>
          <a:noFill/>
        </p:spPr>
        <p:txBody>
          <a:bodyPr wrap="square">
            <a:spAutoFit/>
          </a:bodyPr>
          <a:lstStyle/>
          <a:p>
            <a:pPr algn="ctr"/>
            <a:r>
              <a:rPr lang="en-CA" sz="1600" i="1" dirty="0">
                <a:solidFill>
                  <a:schemeClr val="bg1"/>
                </a:solidFill>
                <a:latin typeface="Segoe UI" panose="020B0502040204020203" pitchFamily="34" charset="0"/>
                <a:cs typeface="Segoe UI" panose="020B0502040204020203" pitchFamily="34" charset="0"/>
              </a:rPr>
              <a:t>Parse, Deduplication, Geocode</a:t>
            </a:r>
          </a:p>
        </p:txBody>
      </p:sp>
      <p:sp>
        <p:nvSpPr>
          <p:cNvPr id="10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Process</a:t>
            </a:r>
          </a:p>
        </p:txBody>
      </p:sp>
      <p:sp>
        <p:nvSpPr>
          <p:cNvPr id="110" name="Rectangle 109"/>
          <p:cNvSpPr/>
          <p:nvPr/>
        </p:nvSpPr>
        <p:spPr>
          <a:xfrm>
            <a:off x="7522228" y="3634346"/>
            <a:ext cx="2159733" cy="584775"/>
          </a:xfrm>
          <a:prstGeom prst="rect">
            <a:avLst/>
          </a:prstGeom>
          <a:noFill/>
        </p:spPr>
        <p:txBody>
          <a:bodyPr wrap="square">
            <a:spAutoFit/>
          </a:bodyPr>
          <a:lstStyle/>
          <a:p>
            <a:pPr algn="ctr"/>
            <a:r>
              <a:rPr lang="en-CA" sz="1600" i="1" dirty="0">
                <a:solidFill>
                  <a:schemeClr val="bg1"/>
                </a:solidFill>
                <a:latin typeface="Segoe UI" panose="020B0502040204020203" pitchFamily="34" charset="0"/>
                <a:cs typeface="Segoe UI" panose="020B0502040204020203" pitchFamily="34" charset="0"/>
              </a:rPr>
              <a:t>Duplication? Spelling errors?</a:t>
            </a:r>
          </a:p>
        </p:txBody>
      </p:sp>
      <p:sp>
        <p:nvSpPr>
          <p:cNvPr id="111" name="Rectangle 110"/>
          <p:cNvSpPr/>
          <p:nvPr/>
        </p:nvSpPr>
        <p:spPr>
          <a:xfrm>
            <a:off x="9668829" y="3634346"/>
            <a:ext cx="2159733" cy="1077218"/>
          </a:xfrm>
          <a:prstGeom prst="rect">
            <a:avLst/>
          </a:prstGeom>
          <a:noFill/>
        </p:spPr>
        <p:txBody>
          <a:bodyPr wrap="square">
            <a:spAutoFit/>
          </a:bodyPr>
          <a:lstStyle/>
          <a:p>
            <a:pPr algn="ctr"/>
            <a:r>
              <a:rPr lang="en-CA" sz="1600" i="1" dirty="0">
                <a:solidFill>
                  <a:schemeClr val="bg1"/>
                </a:solidFill>
                <a:latin typeface="Segoe UI" panose="020B0502040204020203" pitchFamily="34" charset="0"/>
                <a:cs typeface="Segoe UI" panose="020B0502040204020203" pitchFamily="34" charset="0"/>
              </a:rPr>
              <a:t>ODEF, ODB, ODCAF, ODHF for download and on the LODE Viewer</a:t>
            </a:r>
          </a:p>
        </p:txBody>
      </p:sp>
      <p:pic>
        <p:nvPicPr>
          <p:cNvPr id="24" name="Picture 23">
            <a:extLst>
              <a:ext uri="{FF2B5EF4-FFF2-40B4-BE49-F238E27FC236}">
                <a16:creationId xmlns:a16="http://schemas.microsoft.com/office/drawing/2014/main" id="{B3F2F6F7-2B4A-4158-829E-426485AE1037}"/>
              </a:ext>
            </a:extLst>
          </p:cNvPr>
          <p:cNvPicPr>
            <a:picLocks noChangeAspect="1"/>
          </p:cNvPicPr>
          <p:nvPr/>
        </p:nvPicPr>
        <p:blipFill>
          <a:blip r:embed="rId2"/>
          <a:stretch>
            <a:fillRect/>
          </a:stretch>
        </p:blipFill>
        <p:spPr>
          <a:xfrm>
            <a:off x="2407558" y="847621"/>
            <a:ext cx="7036708" cy="5206341"/>
          </a:xfrm>
          <a:prstGeom prst="rect">
            <a:avLst/>
          </a:prstGeom>
        </p:spPr>
      </p:pic>
    </p:spTree>
    <p:extLst>
      <p:ext uri="{BB962C8B-B14F-4D97-AF65-F5344CB8AC3E}">
        <p14:creationId xmlns:p14="http://schemas.microsoft.com/office/powerpoint/2010/main" val="128164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OpenTabulate</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440266" y="1876966"/>
            <a:ext cx="6573340" cy="4091375"/>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indent="-257175">
              <a:spcAft>
                <a:spcPts val="900"/>
              </a:spcAft>
            </a:pPr>
            <a:r>
              <a:rPr lang="en-CA" sz="2800" dirty="0">
                <a:latin typeface="Segoe UI" panose="020B0502040204020203" pitchFamily="34" charset="0"/>
                <a:cs typeface="Segoe UI" panose="020B0502040204020203" pitchFamily="34" charset="0"/>
              </a:rPr>
              <a:t>Python package developed in-house for standardizing data sets</a:t>
            </a:r>
          </a:p>
          <a:p>
            <a:pPr marL="257175" indent="-257175">
              <a:spcAft>
                <a:spcPts val="900"/>
              </a:spcAft>
            </a:pPr>
            <a:r>
              <a:rPr lang="en-CA" sz="2800" dirty="0">
                <a:latin typeface="Segoe UI" panose="020B0502040204020203" pitchFamily="34" charset="0"/>
                <a:cs typeface="Segoe UI" panose="020B0502040204020203" pitchFamily="34" charset="0"/>
              </a:rPr>
              <a:t>Available on the Python package index</a:t>
            </a:r>
          </a:p>
          <a:p>
            <a:pPr marL="257175" indent="-257175">
              <a:spcAft>
                <a:spcPts val="900"/>
              </a:spcAft>
            </a:pPr>
            <a:r>
              <a:rPr lang="en-CA" sz="2800" dirty="0">
                <a:latin typeface="Segoe UI"/>
                <a:cs typeface="Segoe UI"/>
              </a:rPr>
              <a:t>Uses JSON configuration files</a:t>
            </a:r>
          </a:p>
          <a:p>
            <a:pPr marL="257175" indent="-257175">
              <a:spcAft>
                <a:spcPts val="900"/>
              </a:spcAft>
            </a:pPr>
            <a:r>
              <a:rPr lang="en-CA" sz="2800" dirty="0">
                <a:latin typeface="Segoe UI" panose="020B0502040204020203" pitchFamily="34" charset="0"/>
                <a:cs typeface="Segoe UI" panose="020B0502040204020203" pitchFamily="34" charset="0"/>
              </a:rPr>
              <a:t>Inspired by the work of OpenAddresses</a:t>
            </a:r>
            <a:endParaRPr lang="en-CA" sz="2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E5F560-0AA5-496D-A7C7-87C9717C05C8}"/>
              </a:ext>
            </a:extLst>
          </p:cNvPr>
          <p:cNvPicPr>
            <a:picLocks noChangeAspect="1"/>
          </p:cNvPicPr>
          <p:nvPr/>
        </p:nvPicPr>
        <p:blipFill>
          <a:blip r:embed="rId2"/>
          <a:stretch>
            <a:fillRect/>
          </a:stretch>
        </p:blipFill>
        <p:spPr>
          <a:xfrm>
            <a:off x="7426780" y="1219381"/>
            <a:ext cx="4324954" cy="2181529"/>
          </a:xfrm>
          <a:prstGeom prst="rect">
            <a:avLst/>
          </a:prstGeom>
        </p:spPr>
      </p:pic>
    </p:spTree>
    <p:extLst>
      <p:ext uri="{BB962C8B-B14F-4D97-AF65-F5344CB8AC3E}">
        <p14:creationId xmlns:p14="http://schemas.microsoft.com/office/powerpoint/2010/main" val="275684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OpenTabulate example - ODEF</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5512696" y="1854926"/>
            <a:ext cx="5825864" cy="4091375"/>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900"/>
              </a:spcAft>
            </a:pPr>
            <a:r>
              <a:rPr lang="en-CA" sz="2800" dirty="0">
                <a:latin typeface="Calibri" panose="020F0502020204030204" pitchFamily="34" charset="0"/>
                <a:cs typeface="Calibri" panose="020F0502020204030204" pitchFamily="34" charset="0"/>
              </a:rPr>
              <a:t>The JSON shown on the left describes the mapping to convert downloaded Alberta school data to the standard columns used in the ODEF.</a:t>
            </a:r>
          </a:p>
          <a:p>
            <a:pPr>
              <a:spcAft>
                <a:spcPts val="900"/>
              </a:spcAft>
            </a:pPr>
            <a:endParaRPr lang="en-CA" sz="2800" dirty="0">
              <a:latin typeface="Calibri" panose="020F0502020204030204" pitchFamily="34" charset="0"/>
              <a:cs typeface="Calibri" panose="020F0502020204030204" pitchFamily="34" charset="0"/>
            </a:endParaRPr>
          </a:p>
          <a:p>
            <a:pPr>
              <a:spcAft>
                <a:spcPts val="900"/>
              </a:spcAft>
            </a:pPr>
            <a:r>
              <a:rPr lang="en-CA" sz="2800" dirty="0">
                <a:latin typeface="Calibri" panose="020F0502020204030204" pitchFamily="34" charset="0"/>
                <a:cs typeface="Calibri" panose="020F0502020204030204" pitchFamily="34" charset="0"/>
              </a:rPr>
              <a:t>Multiple fields are concatenated to create a single address field.</a:t>
            </a:r>
          </a:p>
        </p:txBody>
      </p:sp>
      <p:pic>
        <p:nvPicPr>
          <p:cNvPr id="5" name="Picture 4">
            <a:extLst>
              <a:ext uri="{FF2B5EF4-FFF2-40B4-BE49-F238E27FC236}">
                <a16:creationId xmlns:a16="http://schemas.microsoft.com/office/drawing/2014/main" id="{07BAF719-1140-4A5C-BC9B-F296B76567E7}"/>
              </a:ext>
            </a:extLst>
          </p:cNvPr>
          <p:cNvPicPr>
            <a:picLocks noChangeAspect="1"/>
          </p:cNvPicPr>
          <p:nvPr/>
        </p:nvPicPr>
        <p:blipFill>
          <a:blip r:embed="rId2"/>
          <a:stretch>
            <a:fillRect/>
          </a:stretch>
        </p:blipFill>
        <p:spPr>
          <a:xfrm>
            <a:off x="244636" y="1854926"/>
            <a:ext cx="5268060" cy="3839111"/>
          </a:xfrm>
          <a:prstGeom prst="rect">
            <a:avLst/>
          </a:prstGeom>
        </p:spPr>
      </p:pic>
    </p:spTree>
    <p:extLst>
      <p:ext uri="{BB962C8B-B14F-4D97-AF65-F5344CB8AC3E}">
        <p14:creationId xmlns:p14="http://schemas.microsoft.com/office/powerpoint/2010/main" val="202739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Address parsing</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440265" y="3757251"/>
            <a:ext cx="11006667" cy="2211090"/>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900"/>
              </a:spcAft>
            </a:pPr>
            <a:r>
              <a:rPr lang="en-CA" sz="2800" dirty="0">
                <a:latin typeface="Calibri"/>
                <a:cs typeface="Calibri"/>
              </a:rPr>
              <a:t>The popular </a:t>
            </a:r>
            <a:r>
              <a:rPr lang="en-CA" sz="2800" dirty="0" err="1">
                <a:latin typeface="Calibri"/>
                <a:cs typeface="Calibri"/>
              </a:rPr>
              <a:t>LibPostal</a:t>
            </a:r>
            <a:r>
              <a:rPr lang="en-CA" sz="2800" dirty="0">
                <a:latin typeface="Calibri"/>
                <a:cs typeface="Calibri"/>
              </a:rPr>
              <a:t> (</a:t>
            </a:r>
            <a:r>
              <a:rPr lang="en-CA" sz="2800" dirty="0">
                <a:latin typeface="Calibri"/>
                <a:cs typeface="Calibri"/>
                <a:hlinkClick r:id="rId2"/>
              </a:rPr>
              <a:t>https://github.com/openvenues/libpostal</a:t>
            </a:r>
            <a:r>
              <a:rPr lang="en-CA" sz="2800" dirty="0">
                <a:latin typeface="Calibri"/>
                <a:cs typeface="Calibri"/>
              </a:rPr>
              <a:t>) library is used to parse addresses into components.</a:t>
            </a:r>
          </a:p>
          <a:p>
            <a:pPr>
              <a:spcAft>
                <a:spcPts val="900"/>
              </a:spcAft>
            </a:pPr>
            <a:r>
              <a:rPr lang="en-CA" sz="2800" dirty="0">
                <a:latin typeface="Calibri" panose="020F0502020204030204" pitchFamily="34" charset="0"/>
                <a:cs typeface="Calibri" panose="020F0502020204030204" pitchFamily="34" charset="0"/>
              </a:rPr>
              <a:t>Separating addresses into components makes it easier to record link and identify potential duplicates.</a:t>
            </a:r>
          </a:p>
        </p:txBody>
      </p:sp>
      <p:pic>
        <p:nvPicPr>
          <p:cNvPr id="8" name="Picture 7">
            <a:extLst>
              <a:ext uri="{FF2B5EF4-FFF2-40B4-BE49-F238E27FC236}">
                <a16:creationId xmlns:a16="http://schemas.microsoft.com/office/drawing/2014/main" id="{857DA309-EE3B-4741-B4FF-4104FC124787}"/>
              </a:ext>
            </a:extLst>
          </p:cNvPr>
          <p:cNvPicPr>
            <a:picLocks noChangeAspect="1"/>
          </p:cNvPicPr>
          <p:nvPr/>
        </p:nvPicPr>
        <p:blipFill>
          <a:blip r:embed="rId3"/>
          <a:stretch>
            <a:fillRect/>
          </a:stretch>
        </p:blipFill>
        <p:spPr>
          <a:xfrm>
            <a:off x="235130" y="1761978"/>
            <a:ext cx="7517697" cy="1782399"/>
          </a:xfrm>
          <a:prstGeom prst="rect">
            <a:avLst/>
          </a:prstGeom>
        </p:spPr>
      </p:pic>
    </p:spTree>
    <p:extLst>
      <p:ext uri="{BB962C8B-B14F-4D97-AF65-F5344CB8AC3E}">
        <p14:creationId xmlns:p14="http://schemas.microsoft.com/office/powerpoint/2010/main" val="250624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397933" y="701442"/>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ODA Collection</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321732" y="1792984"/>
            <a:ext cx="6891868" cy="4175358"/>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900"/>
              </a:spcAft>
            </a:pPr>
            <a:r>
              <a:rPr lang="en-CA" sz="2400" dirty="0">
                <a:latin typeface="Calibri" panose="020F0502020204030204" pitchFamily="34" charset="0"/>
                <a:cs typeface="Calibri" panose="020F0502020204030204" pitchFamily="34" charset="0"/>
              </a:rPr>
              <a:t>Initial collection and processing was done with a modified version of the processing pipeline developed by </a:t>
            </a:r>
            <a:r>
              <a:rPr lang="en-CA" sz="2400" dirty="0" err="1">
                <a:latin typeface="Calibri" panose="020F0502020204030204" pitchFamily="34" charset="0"/>
                <a:cs typeface="Calibri" panose="020F0502020204030204" pitchFamily="34" charset="0"/>
              </a:rPr>
              <a:t>OpenAddresses</a:t>
            </a:r>
            <a:r>
              <a:rPr lang="en-CA" sz="2400" dirty="0">
                <a:latin typeface="Calibri" panose="020F0502020204030204" pitchFamily="34" charset="0"/>
                <a:cs typeface="Calibri" panose="020F0502020204030204" pitchFamily="34" charset="0"/>
              </a:rPr>
              <a:t> (</a:t>
            </a:r>
            <a:r>
              <a:rPr lang="en-CA" sz="2400" dirty="0">
                <a:latin typeface="Calibri" panose="020F0502020204030204" pitchFamily="34" charset="0"/>
                <a:cs typeface="Calibri" panose="020F0502020204030204" pitchFamily="34" charset="0"/>
                <a:hlinkClick r:id="rId2"/>
              </a:rPr>
              <a:t>https://github.com/openaddresses/openaddresses</a:t>
            </a:r>
            <a:r>
              <a:rPr lang="en-CA" sz="2400" dirty="0">
                <a:latin typeface="Calibri" panose="020F0502020204030204" pitchFamily="34" charset="0"/>
                <a:cs typeface="Calibri" panose="020F0502020204030204" pitchFamily="34" charset="0"/>
              </a:rPr>
              <a:t>)</a:t>
            </a:r>
          </a:p>
          <a:p>
            <a:pPr>
              <a:spcAft>
                <a:spcPts val="900"/>
              </a:spcAft>
            </a:pPr>
            <a:r>
              <a:rPr lang="en-CA" sz="2400" dirty="0">
                <a:latin typeface="Calibri" panose="020F0502020204030204" pitchFamily="34" charset="0"/>
                <a:cs typeface="Calibri" panose="020F0502020204030204" pitchFamily="34" charset="0"/>
              </a:rPr>
              <a:t>Automated collection of multiple types of data sources (CSV, shapefile, </a:t>
            </a:r>
            <a:r>
              <a:rPr lang="en-CA" sz="2400" dirty="0" err="1">
                <a:latin typeface="Calibri" panose="020F0502020204030204" pitchFamily="34" charset="0"/>
                <a:cs typeface="Calibri" panose="020F0502020204030204" pitchFamily="34" charset="0"/>
              </a:rPr>
              <a:t>geoJSON</a:t>
            </a:r>
            <a:r>
              <a:rPr lang="en-CA" sz="2400" dirty="0">
                <a:latin typeface="Calibri" panose="020F0502020204030204" pitchFamily="34" charset="0"/>
                <a:cs typeface="Calibri" panose="020F0502020204030204" pitchFamily="34" charset="0"/>
              </a:rPr>
              <a:t>, and ESRI REST API)</a:t>
            </a:r>
          </a:p>
          <a:p>
            <a:pPr>
              <a:spcAft>
                <a:spcPts val="900"/>
              </a:spcAft>
            </a:pPr>
            <a:r>
              <a:rPr lang="en-CA" sz="2400" dirty="0">
                <a:latin typeface="Calibri" panose="020F0502020204030204" pitchFamily="34" charset="0"/>
                <a:cs typeface="Calibri" panose="020F0502020204030204" pitchFamily="34" charset="0"/>
              </a:rPr>
              <a:t> Uses a similar JSON data dictionary method as </a:t>
            </a:r>
            <a:r>
              <a:rPr lang="en-CA" sz="2400" dirty="0" err="1">
                <a:latin typeface="Calibri" panose="020F0502020204030204" pitchFamily="34" charset="0"/>
                <a:cs typeface="Calibri" panose="020F0502020204030204" pitchFamily="34" charset="0"/>
              </a:rPr>
              <a:t>OpenTabulate</a:t>
            </a:r>
            <a:endParaRPr lang="en-CA" sz="2400" dirty="0">
              <a:latin typeface="Calibri" panose="020F0502020204030204" pitchFamily="34" charset="0"/>
              <a:cs typeface="Calibri" panose="020F0502020204030204" pitchFamily="34" charset="0"/>
            </a:endParaRPr>
          </a:p>
          <a:p>
            <a:pPr>
              <a:spcAft>
                <a:spcPts val="900"/>
              </a:spcAft>
            </a:pPr>
            <a:r>
              <a:rPr lang="en-CA" sz="2400" dirty="0">
                <a:latin typeface="Calibri" panose="020F0502020204030204" pitchFamily="34" charset="0"/>
                <a:cs typeface="Calibri" panose="020F0502020204030204" pitchFamily="34" charset="0"/>
              </a:rPr>
              <a:t>Implemented in the cloud on the Advanced Analytics Workspace in the form of a </a:t>
            </a:r>
            <a:r>
              <a:rPr lang="en-CA" sz="2400" dirty="0" err="1">
                <a:latin typeface="Calibri" panose="020F0502020204030204" pitchFamily="34" charset="0"/>
                <a:cs typeface="Calibri" panose="020F0502020204030204" pitchFamily="34" charset="0"/>
              </a:rPr>
              <a:t>Kubeflow</a:t>
            </a:r>
            <a:r>
              <a:rPr lang="en-CA" sz="2400" dirty="0">
                <a:latin typeface="Calibri" panose="020F0502020204030204" pitchFamily="34" charset="0"/>
                <a:cs typeface="Calibri" panose="020F0502020204030204" pitchFamily="34" charset="0"/>
              </a:rPr>
              <a:t> Pipeline</a:t>
            </a:r>
          </a:p>
        </p:txBody>
      </p:sp>
      <p:pic>
        <p:nvPicPr>
          <p:cNvPr id="5" name="Picture 4">
            <a:extLst>
              <a:ext uri="{FF2B5EF4-FFF2-40B4-BE49-F238E27FC236}">
                <a16:creationId xmlns:a16="http://schemas.microsoft.com/office/drawing/2014/main" id="{6B337B47-E1D3-454F-979A-230EABEBFE8C}"/>
              </a:ext>
            </a:extLst>
          </p:cNvPr>
          <p:cNvPicPr>
            <a:picLocks noChangeAspect="1"/>
          </p:cNvPicPr>
          <p:nvPr/>
        </p:nvPicPr>
        <p:blipFill>
          <a:blip r:embed="rId3"/>
          <a:stretch>
            <a:fillRect/>
          </a:stretch>
        </p:blipFill>
        <p:spPr>
          <a:xfrm>
            <a:off x="7332133" y="1360887"/>
            <a:ext cx="5228966" cy="3657419"/>
          </a:xfrm>
          <a:prstGeom prst="rect">
            <a:avLst/>
          </a:prstGeom>
        </p:spPr>
      </p:pic>
    </p:spTree>
    <p:extLst>
      <p:ext uri="{BB962C8B-B14F-4D97-AF65-F5344CB8AC3E}">
        <p14:creationId xmlns:p14="http://schemas.microsoft.com/office/powerpoint/2010/main" val="3917276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ODA Standardization</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440266" y="1854926"/>
            <a:ext cx="10898294" cy="3665341"/>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indent="-257175">
              <a:spcAft>
                <a:spcPts val="900"/>
              </a:spcAft>
            </a:pPr>
            <a:r>
              <a:rPr lang="en-CA" sz="2800" dirty="0">
                <a:latin typeface="Segoe UI" panose="020B0502040204020203" pitchFamily="34" charset="0"/>
                <a:cs typeface="Segoe UI" panose="020B0502040204020203" pitchFamily="34" charset="0"/>
              </a:rPr>
              <a:t>Collected address data comes in a range of detail, from single line (e.g., “10 main street”) to already parsed and standardized (e.g., “10”, “MAIN”, “ST”)</a:t>
            </a:r>
          </a:p>
          <a:p>
            <a:pPr marL="257175" indent="-257175">
              <a:spcAft>
                <a:spcPts val="900"/>
              </a:spcAft>
            </a:pPr>
            <a:r>
              <a:rPr lang="en-CA" sz="2800" dirty="0">
                <a:latin typeface="Segoe UI" panose="020B0502040204020203" pitchFamily="34" charset="0"/>
                <a:cs typeface="Segoe UI" panose="020B0502040204020203" pitchFamily="34" charset="0"/>
              </a:rPr>
              <a:t>To standardise address components, a modified version of the Road Attribute Search Key (RASK) Python implementation was used to separate out street types and directions.</a:t>
            </a:r>
          </a:p>
          <a:p>
            <a:pPr marL="257175" indent="-257175">
              <a:spcAft>
                <a:spcPts val="900"/>
              </a:spcAft>
            </a:pPr>
            <a:endParaRPr lang="en-CA" sz="2800" dirty="0">
              <a:latin typeface="Segoe UI" panose="020B0502040204020203" pitchFamily="34" charset="0"/>
              <a:cs typeface="Segoe UI" panose="020B0502040204020203" pitchFamily="34" charset="0"/>
            </a:endParaRPr>
          </a:p>
          <a:p>
            <a:pPr marL="0" indent="0">
              <a:spcAft>
                <a:spcPts val="900"/>
              </a:spcAft>
              <a:buNone/>
            </a:pPr>
            <a:endParaRPr lang="en-CA" sz="2000" dirty="0">
              <a:latin typeface="Segoe UI" panose="020B0502040204020203" pitchFamily="34" charset="0"/>
              <a:cs typeface="Segoe UI" panose="020B0502040204020203" pitchFamily="34" charset="0"/>
            </a:endParaRPr>
          </a:p>
        </p:txBody>
      </p:sp>
      <p:cxnSp>
        <p:nvCxnSpPr>
          <p:cNvPr id="9" name="Straight Arrow Connector 8">
            <a:extLst>
              <a:ext uri="{FF2B5EF4-FFF2-40B4-BE49-F238E27FC236}">
                <a16:creationId xmlns:a16="http://schemas.microsoft.com/office/drawing/2014/main" id="{AE6ACAE8-37E9-48ED-A3AA-29032E648978}"/>
              </a:ext>
            </a:extLst>
          </p:cNvPr>
          <p:cNvCxnSpPr/>
          <p:nvPr/>
        </p:nvCxnSpPr>
        <p:spPr>
          <a:xfrm>
            <a:off x="3853390" y="5156164"/>
            <a:ext cx="1828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2C7829F-D57B-4A6D-B881-DAEEA20F326F}"/>
              </a:ext>
            </a:extLst>
          </p:cNvPr>
          <p:cNvPicPr>
            <a:picLocks noChangeAspect="1"/>
          </p:cNvPicPr>
          <p:nvPr/>
        </p:nvPicPr>
        <p:blipFill>
          <a:blip r:embed="rId2"/>
          <a:stretch>
            <a:fillRect/>
          </a:stretch>
        </p:blipFill>
        <p:spPr>
          <a:xfrm>
            <a:off x="5889413" y="4507432"/>
            <a:ext cx="4018971" cy="1297463"/>
          </a:xfrm>
          <a:prstGeom prst="rect">
            <a:avLst/>
          </a:prstGeom>
        </p:spPr>
      </p:pic>
      <p:pic>
        <p:nvPicPr>
          <p:cNvPr id="13" name="Picture 12">
            <a:extLst>
              <a:ext uri="{FF2B5EF4-FFF2-40B4-BE49-F238E27FC236}">
                <a16:creationId xmlns:a16="http://schemas.microsoft.com/office/drawing/2014/main" id="{4A86E900-8278-47C3-866A-0EDF2A21D165}"/>
              </a:ext>
            </a:extLst>
          </p:cNvPr>
          <p:cNvPicPr>
            <a:picLocks noChangeAspect="1"/>
          </p:cNvPicPr>
          <p:nvPr/>
        </p:nvPicPr>
        <p:blipFill>
          <a:blip r:embed="rId3"/>
          <a:stretch>
            <a:fillRect/>
          </a:stretch>
        </p:blipFill>
        <p:spPr>
          <a:xfrm>
            <a:off x="365420" y="4528628"/>
            <a:ext cx="3275247" cy="1297441"/>
          </a:xfrm>
          <a:prstGeom prst="rect">
            <a:avLst/>
          </a:prstGeom>
        </p:spPr>
      </p:pic>
    </p:spTree>
    <p:extLst>
      <p:ext uri="{BB962C8B-B14F-4D97-AF65-F5344CB8AC3E}">
        <p14:creationId xmlns:p14="http://schemas.microsoft.com/office/powerpoint/2010/main" val="263342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LODE Viewer</a:t>
            </a:r>
          </a:p>
        </p:txBody>
      </p:sp>
      <p:pic>
        <p:nvPicPr>
          <p:cNvPr id="2" name="Picture 2">
            <a:extLst>
              <a:ext uri="{FF2B5EF4-FFF2-40B4-BE49-F238E27FC236}">
                <a16:creationId xmlns:a16="http://schemas.microsoft.com/office/drawing/2014/main" id="{1F1522F1-F038-45A7-AD73-B799BE40AFB8}"/>
              </a:ext>
            </a:extLst>
          </p:cNvPr>
          <p:cNvPicPr>
            <a:picLocks noChangeAspect="1"/>
          </p:cNvPicPr>
          <p:nvPr/>
        </p:nvPicPr>
        <p:blipFill>
          <a:blip r:embed="rId3"/>
          <a:stretch>
            <a:fillRect/>
          </a:stretch>
        </p:blipFill>
        <p:spPr>
          <a:xfrm>
            <a:off x="3171646" y="906511"/>
            <a:ext cx="8796067" cy="5044977"/>
          </a:xfrm>
          <a:prstGeom prst="rect">
            <a:avLst/>
          </a:prstGeom>
        </p:spPr>
      </p:pic>
      <p:sp>
        <p:nvSpPr>
          <p:cNvPr id="3" name="TextBox 2">
            <a:extLst>
              <a:ext uri="{FF2B5EF4-FFF2-40B4-BE49-F238E27FC236}">
                <a16:creationId xmlns:a16="http://schemas.microsoft.com/office/drawing/2014/main" id="{F9979264-0940-47D8-BE26-18BB1B28DA81}"/>
              </a:ext>
            </a:extLst>
          </p:cNvPr>
          <p:cNvSpPr txBox="1"/>
          <p:nvPr/>
        </p:nvSpPr>
        <p:spPr>
          <a:xfrm>
            <a:off x="439947" y="1892060"/>
            <a:ext cx="2743200"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Interactive </a:t>
            </a:r>
            <a:r>
              <a:rPr lang="en-US" sz="2000" dirty="0" err="1"/>
              <a:t>webmap</a:t>
            </a:r>
            <a:r>
              <a:rPr lang="en-US" sz="2000" dirty="0"/>
              <a:t> to visualize LODE datasets</a:t>
            </a:r>
            <a:endParaRPr lang="en-US" sz="2000" dirty="0">
              <a:cs typeface="Calibri"/>
            </a:endParaRPr>
          </a:p>
          <a:p>
            <a:endParaRPr lang="en-US" sz="2000" dirty="0">
              <a:cs typeface="Calibri"/>
            </a:endParaRPr>
          </a:p>
          <a:p>
            <a:r>
              <a:rPr lang="en-US" sz="2000" dirty="0">
                <a:cs typeface="Calibri"/>
              </a:rPr>
              <a:t>Includes layer of building footprints that combines the Open Database of Buildings, OpenStreetMap, and Microsoft's Canadian Building Footprints.</a:t>
            </a:r>
          </a:p>
          <a:p>
            <a:endParaRPr lang="en-US" dirty="0">
              <a:ea typeface="+mn-lt"/>
              <a:cs typeface="+mn-lt"/>
            </a:endParaRPr>
          </a:p>
          <a:p>
            <a:r>
              <a:rPr lang="en-US" dirty="0">
                <a:ea typeface="+mn-lt"/>
                <a:cs typeface="+mn-lt"/>
                <a:hlinkClick r:id="rId4"/>
              </a:rPr>
              <a:t>https://www150.statcan.gc.ca/n1/pub/71-607-x/71-607-x2020014-eng.htm</a:t>
            </a:r>
          </a:p>
          <a:p>
            <a:endParaRPr lang="en-US" dirty="0">
              <a:ea typeface="+mn-lt"/>
              <a:cs typeface="+mn-lt"/>
            </a:endParaRPr>
          </a:p>
        </p:txBody>
      </p:sp>
    </p:spTree>
    <p:extLst>
      <p:ext uri="{BB962C8B-B14F-4D97-AF65-F5344CB8AC3E}">
        <p14:creationId xmlns:p14="http://schemas.microsoft.com/office/powerpoint/2010/main" val="210691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LODE Viewer</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440266" y="1854926"/>
            <a:ext cx="10898294" cy="4091375"/>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indent="-257175">
              <a:spcAft>
                <a:spcPts val="900"/>
              </a:spcAft>
            </a:pPr>
            <a:r>
              <a:rPr lang="en-CA" sz="2800" dirty="0">
                <a:latin typeface="Segoe UI" panose="020B0502040204020203" pitchFamily="34" charset="0"/>
                <a:cs typeface="Segoe UI" panose="020B0502040204020203" pitchFamily="34" charset="0"/>
              </a:rPr>
              <a:t>Interactive web map using Open Source </a:t>
            </a:r>
            <a:r>
              <a:rPr lang="en-CA" sz="2800" dirty="0" err="1">
                <a:latin typeface="Segoe UI" panose="020B0502040204020203" pitchFamily="34" charset="0"/>
                <a:cs typeface="Segoe UI" panose="020B0502040204020203" pitchFamily="34" charset="0"/>
              </a:rPr>
              <a:t>Mapbox</a:t>
            </a:r>
            <a:r>
              <a:rPr lang="en-CA" sz="2800" dirty="0">
                <a:latin typeface="Segoe UI" panose="020B0502040204020203" pitchFamily="34" charset="0"/>
                <a:cs typeface="Segoe UI" panose="020B0502040204020203" pitchFamily="34" charset="0"/>
              </a:rPr>
              <a:t> technology</a:t>
            </a:r>
          </a:p>
          <a:p>
            <a:pPr marL="257175" indent="-257175">
              <a:spcAft>
                <a:spcPts val="900"/>
              </a:spcAft>
            </a:pPr>
            <a:r>
              <a:rPr lang="en-CA" sz="2800" dirty="0">
                <a:latin typeface="Segoe UI" panose="020B0502040204020203" pitchFamily="34" charset="0"/>
                <a:cs typeface="Segoe UI" panose="020B0502040204020203" pitchFamily="34" charset="0"/>
              </a:rPr>
              <a:t>Provides a customizable interface for exploring data</a:t>
            </a:r>
          </a:p>
          <a:p>
            <a:pPr marL="257175" indent="-257175">
              <a:spcAft>
                <a:spcPts val="900"/>
              </a:spcAft>
            </a:pPr>
            <a:r>
              <a:rPr lang="en-CA" sz="2800" dirty="0">
                <a:latin typeface="Segoe UI" panose="020B0502040204020203" pitchFamily="34" charset="0"/>
                <a:cs typeface="Segoe UI" panose="020B0502040204020203" pitchFamily="34" charset="0"/>
              </a:rPr>
              <a:t>Data consists of the LODE georeferenced databases released</a:t>
            </a:r>
            <a:endParaRPr lang="en-CA" sz="2800" dirty="0">
              <a:latin typeface="Calibri" panose="020F0502020204030204" pitchFamily="34" charset="0"/>
              <a:cs typeface="Calibri" panose="020F0502020204030204" pitchFamily="34" charset="0"/>
            </a:endParaRPr>
          </a:p>
          <a:p>
            <a:pPr marL="0" indent="0">
              <a:spcAft>
                <a:spcPts val="900"/>
              </a:spcAft>
              <a:buNone/>
            </a:pPr>
            <a:r>
              <a:rPr lang="en-CA" sz="2000" dirty="0">
                <a:latin typeface="Segoe UI" panose="020B0502040204020203" pitchFamily="34" charset="0"/>
                <a:cs typeface="Segoe UI" panose="020B0502040204020203" pitchFamily="34" charset="0"/>
                <a:hlinkClick r:id="rId2"/>
              </a:rPr>
              <a:t>https://www150.statcan.gc.ca/n1/pub/71-607-x/71-607-x2020014-eng.htm</a:t>
            </a:r>
            <a:endParaRPr lang="en-CA"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6056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318" y="2171995"/>
            <a:ext cx="4795558" cy="269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oogle Shape;8186;p74"/>
          <p:cNvGrpSpPr/>
          <p:nvPr/>
        </p:nvGrpSpPr>
        <p:grpSpPr>
          <a:xfrm>
            <a:off x="219874" y="2171995"/>
            <a:ext cx="7283988" cy="2690949"/>
            <a:chOff x="238125" y="2506075"/>
            <a:chExt cx="4379281" cy="673075"/>
          </a:xfrm>
        </p:grpSpPr>
        <p:sp>
          <p:nvSpPr>
            <p:cNvPr id="84" name="Google Shape;8187;p74"/>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121900" tIns="121900" rIns="121900" bIns="121900" anchor="ctr" anchorCtr="0">
              <a:noAutofit/>
            </a:bodyPr>
            <a:lstStyle/>
            <a:p>
              <a:endParaRPr sz="2400"/>
            </a:p>
          </p:txBody>
        </p:sp>
        <p:sp>
          <p:nvSpPr>
            <p:cNvPr id="85" name="Google Shape;8188;p74"/>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121900" tIns="121900" rIns="121900" bIns="121900" anchor="ctr" anchorCtr="0">
              <a:noAutofit/>
            </a:bodyPr>
            <a:lstStyle/>
            <a:p>
              <a:endParaRPr sz="2400"/>
            </a:p>
          </p:txBody>
        </p:sp>
        <p:sp>
          <p:nvSpPr>
            <p:cNvPr id="86" name="Google Shape;8189;p74"/>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121900" tIns="121900" rIns="121900" bIns="121900" anchor="ctr" anchorCtr="0">
              <a:noAutofit/>
            </a:bodyPr>
            <a:lstStyle/>
            <a:p>
              <a:endParaRPr sz="2400"/>
            </a:p>
          </p:txBody>
        </p:sp>
      </p:grpSp>
      <p:sp>
        <p:nvSpPr>
          <p:cNvPr id="89" name="Rectangle 88"/>
          <p:cNvSpPr/>
          <p:nvPr/>
        </p:nvSpPr>
        <p:spPr>
          <a:xfrm>
            <a:off x="1426908" y="2246796"/>
            <a:ext cx="381109" cy="461665"/>
          </a:xfrm>
          <a:prstGeom prst="rect">
            <a:avLst/>
          </a:prstGeom>
        </p:spPr>
        <p:txBody>
          <a:bodyPr wrap="square">
            <a:spAutoFit/>
          </a:bodyPr>
          <a:lstStyle/>
          <a:p>
            <a:pPr algn="ctr"/>
            <a:r>
              <a:rPr lang="it-IT" sz="2400" b="1" i="1" dirty="0">
                <a:solidFill>
                  <a:schemeClr val="bg1"/>
                </a:solidFill>
                <a:latin typeface="Segoe UI" panose="020B0502040204020203" pitchFamily="34" charset="0"/>
                <a:cs typeface="Segoe UI" panose="020B0502040204020203" pitchFamily="34" charset="0"/>
              </a:rPr>
              <a:t>1</a:t>
            </a:r>
          </a:p>
        </p:txBody>
      </p:sp>
      <p:sp>
        <p:nvSpPr>
          <p:cNvPr id="90" name="Rectangle 89"/>
          <p:cNvSpPr/>
          <p:nvPr/>
        </p:nvSpPr>
        <p:spPr>
          <a:xfrm>
            <a:off x="3670023" y="2246796"/>
            <a:ext cx="381109" cy="461665"/>
          </a:xfrm>
          <a:prstGeom prst="rect">
            <a:avLst/>
          </a:prstGeom>
        </p:spPr>
        <p:txBody>
          <a:bodyPr wrap="square">
            <a:spAutoFit/>
          </a:bodyPr>
          <a:lstStyle/>
          <a:p>
            <a:pPr algn="ctr"/>
            <a:r>
              <a:rPr lang="it-IT" sz="2400" b="1" i="1" dirty="0">
                <a:solidFill>
                  <a:schemeClr val="bg1"/>
                </a:solidFill>
                <a:latin typeface="Segoe UI" panose="020B0502040204020203" pitchFamily="34" charset="0"/>
                <a:cs typeface="Segoe UI" panose="020B0502040204020203" pitchFamily="34" charset="0"/>
              </a:rPr>
              <a:t>2</a:t>
            </a:r>
          </a:p>
        </p:txBody>
      </p:sp>
      <p:sp>
        <p:nvSpPr>
          <p:cNvPr id="97" name="Rectangle 96"/>
          <p:cNvSpPr/>
          <p:nvPr/>
        </p:nvSpPr>
        <p:spPr>
          <a:xfrm>
            <a:off x="5846434" y="2246796"/>
            <a:ext cx="381109" cy="461665"/>
          </a:xfrm>
          <a:prstGeom prst="rect">
            <a:avLst/>
          </a:prstGeom>
        </p:spPr>
        <p:txBody>
          <a:bodyPr wrap="square">
            <a:spAutoFit/>
          </a:bodyPr>
          <a:lstStyle/>
          <a:p>
            <a:pPr algn="ctr"/>
            <a:r>
              <a:rPr lang="it-IT" sz="2400" b="1" i="1" dirty="0">
                <a:solidFill>
                  <a:schemeClr val="bg1"/>
                </a:solidFill>
                <a:latin typeface="Segoe UI" panose="020B0502040204020203" pitchFamily="34" charset="0"/>
                <a:cs typeface="Segoe UI" panose="020B0502040204020203" pitchFamily="34" charset="0"/>
              </a:rPr>
              <a:t>3</a:t>
            </a:r>
          </a:p>
        </p:txBody>
      </p:sp>
      <p:sp>
        <p:nvSpPr>
          <p:cNvPr id="100" name="Rectangle 99"/>
          <p:cNvSpPr/>
          <p:nvPr/>
        </p:nvSpPr>
        <p:spPr>
          <a:xfrm>
            <a:off x="674957" y="2663030"/>
            <a:ext cx="1815359" cy="646331"/>
          </a:xfrm>
          <a:prstGeom prst="rect">
            <a:avLst/>
          </a:prstGeom>
          <a:noFill/>
        </p:spPr>
        <p:txBody>
          <a:bodyPr wrap="square">
            <a:spAutoFit/>
          </a:bodyPr>
          <a:lstStyle/>
          <a:p>
            <a:pPr algn="ctr"/>
            <a:r>
              <a:rPr lang="en-CA" b="1" dirty="0">
                <a:solidFill>
                  <a:schemeClr val="bg1"/>
                </a:solidFill>
                <a:latin typeface="Segoe UI" panose="020B0502040204020203" pitchFamily="34" charset="0"/>
                <a:cs typeface="Segoe UI" panose="020B0502040204020203" pitchFamily="34" charset="0"/>
              </a:rPr>
              <a:t>Compress Open Database</a:t>
            </a:r>
          </a:p>
        </p:txBody>
      </p:sp>
      <p:sp>
        <p:nvSpPr>
          <p:cNvPr id="101" name="Rectangle 100"/>
          <p:cNvSpPr/>
          <p:nvPr/>
        </p:nvSpPr>
        <p:spPr>
          <a:xfrm>
            <a:off x="3020614" y="2663029"/>
            <a:ext cx="1815359" cy="923330"/>
          </a:xfrm>
          <a:prstGeom prst="rect">
            <a:avLst/>
          </a:prstGeom>
          <a:noFill/>
        </p:spPr>
        <p:txBody>
          <a:bodyPr wrap="square">
            <a:spAutoFit/>
          </a:bodyPr>
          <a:lstStyle/>
          <a:p>
            <a:pPr algn="ctr"/>
            <a:r>
              <a:rPr lang="en-CA" b="1" dirty="0">
                <a:solidFill>
                  <a:schemeClr val="bg1"/>
                </a:solidFill>
                <a:latin typeface="Segoe UI" panose="020B0502040204020203" pitchFamily="34" charset="0"/>
                <a:cs typeface="Segoe UI" panose="020B0502040204020203" pitchFamily="34" charset="0"/>
              </a:rPr>
              <a:t>Upload to </a:t>
            </a:r>
            <a:r>
              <a:rPr lang="en-CA" b="1" dirty="0" err="1">
                <a:solidFill>
                  <a:schemeClr val="bg1"/>
                </a:solidFill>
                <a:latin typeface="Segoe UI" panose="020B0502040204020203" pitchFamily="34" charset="0"/>
                <a:cs typeface="Segoe UI" panose="020B0502040204020203" pitchFamily="34" charset="0"/>
              </a:rPr>
              <a:t>Mapbox</a:t>
            </a:r>
            <a:r>
              <a:rPr lang="en-CA" b="1" dirty="0">
                <a:solidFill>
                  <a:schemeClr val="bg1"/>
                </a:solidFill>
                <a:latin typeface="Segoe UI" panose="020B0502040204020203" pitchFamily="34" charset="0"/>
                <a:cs typeface="Segoe UI" panose="020B0502040204020203" pitchFamily="34" charset="0"/>
              </a:rPr>
              <a:t> Studio</a:t>
            </a:r>
          </a:p>
        </p:txBody>
      </p:sp>
      <p:sp>
        <p:nvSpPr>
          <p:cNvPr id="102" name="Rectangle 101"/>
          <p:cNvSpPr/>
          <p:nvPr/>
        </p:nvSpPr>
        <p:spPr>
          <a:xfrm>
            <a:off x="5294806" y="2663027"/>
            <a:ext cx="1815359" cy="923330"/>
          </a:xfrm>
          <a:prstGeom prst="rect">
            <a:avLst/>
          </a:prstGeom>
          <a:noFill/>
        </p:spPr>
        <p:txBody>
          <a:bodyPr wrap="square">
            <a:spAutoFit/>
          </a:bodyPr>
          <a:lstStyle/>
          <a:p>
            <a:pPr algn="ctr"/>
            <a:r>
              <a:rPr lang="en-CA" b="1" dirty="0">
                <a:solidFill>
                  <a:schemeClr val="bg1"/>
                </a:solidFill>
                <a:latin typeface="Segoe UI" panose="020B0502040204020203" pitchFamily="34" charset="0"/>
                <a:cs typeface="Segoe UI" panose="020B0502040204020203" pitchFamily="34" charset="0"/>
              </a:rPr>
              <a:t>Update Configuration Files</a:t>
            </a:r>
          </a:p>
        </p:txBody>
      </p:sp>
      <p:sp>
        <p:nvSpPr>
          <p:cNvPr id="105" name="Rectangle 104"/>
          <p:cNvSpPr/>
          <p:nvPr/>
        </p:nvSpPr>
        <p:spPr>
          <a:xfrm>
            <a:off x="537595" y="3662050"/>
            <a:ext cx="2159733" cy="584775"/>
          </a:xfrm>
          <a:prstGeom prst="rect">
            <a:avLst/>
          </a:prstGeom>
          <a:noFill/>
        </p:spPr>
        <p:txBody>
          <a:bodyPr wrap="square">
            <a:spAutoFit/>
          </a:bodyPr>
          <a:lstStyle/>
          <a:p>
            <a:pPr algn="ctr"/>
            <a:r>
              <a:rPr lang="en-CA" sz="1600" i="1" dirty="0">
                <a:solidFill>
                  <a:schemeClr val="bg1"/>
                </a:solidFill>
                <a:latin typeface="Segoe UI" panose="020B0502040204020203" pitchFamily="34" charset="0"/>
                <a:cs typeface="Segoe UI" panose="020B0502040204020203" pitchFamily="34" charset="0"/>
              </a:rPr>
              <a:t>CSVs or Shapefiles to </a:t>
            </a:r>
            <a:r>
              <a:rPr lang="en-CA" sz="1600" i="1" dirty="0" err="1">
                <a:solidFill>
                  <a:schemeClr val="bg1"/>
                </a:solidFill>
                <a:latin typeface="Segoe UI" panose="020B0502040204020203" pitchFamily="34" charset="0"/>
                <a:cs typeface="Segoe UI" panose="020B0502040204020203" pitchFamily="34" charset="0"/>
              </a:rPr>
              <a:t>tilesets</a:t>
            </a:r>
            <a:endParaRPr lang="en-CA" sz="1600" i="1" dirty="0">
              <a:solidFill>
                <a:schemeClr val="bg1"/>
              </a:solidFill>
              <a:latin typeface="Segoe UI" panose="020B0502040204020203" pitchFamily="34" charset="0"/>
              <a:cs typeface="Segoe UI" panose="020B0502040204020203" pitchFamily="34" charset="0"/>
            </a:endParaRPr>
          </a:p>
        </p:txBody>
      </p:sp>
      <p:sp>
        <p:nvSpPr>
          <p:cNvPr id="106" name="Rectangle 105"/>
          <p:cNvSpPr/>
          <p:nvPr/>
        </p:nvSpPr>
        <p:spPr>
          <a:xfrm>
            <a:off x="2830927" y="3659048"/>
            <a:ext cx="2159733" cy="338554"/>
          </a:xfrm>
          <a:prstGeom prst="rect">
            <a:avLst/>
          </a:prstGeom>
          <a:noFill/>
        </p:spPr>
        <p:txBody>
          <a:bodyPr wrap="square">
            <a:spAutoFit/>
          </a:bodyPr>
          <a:lstStyle/>
          <a:p>
            <a:pPr algn="ctr"/>
            <a:r>
              <a:rPr lang="en-CA" sz="1600" i="1" dirty="0">
                <a:solidFill>
                  <a:schemeClr val="bg1"/>
                </a:solidFill>
                <a:latin typeface="Segoe UI" panose="020B0502040204020203" pitchFamily="34" charset="0"/>
                <a:cs typeface="Segoe UI" panose="020B0502040204020203" pitchFamily="34" charset="0"/>
              </a:rPr>
              <a:t>Style </a:t>
            </a:r>
            <a:r>
              <a:rPr lang="en-CA" sz="1600" i="1" dirty="0" err="1">
                <a:solidFill>
                  <a:schemeClr val="bg1"/>
                </a:solidFill>
                <a:latin typeface="Segoe UI" panose="020B0502040204020203" pitchFamily="34" charset="0"/>
                <a:cs typeface="Segoe UI" panose="020B0502040204020203" pitchFamily="34" charset="0"/>
              </a:rPr>
              <a:t>basemaps</a:t>
            </a:r>
            <a:endParaRPr lang="en-CA" sz="1600" i="1" dirty="0">
              <a:solidFill>
                <a:schemeClr val="bg1"/>
              </a:solidFill>
              <a:latin typeface="Segoe UI" panose="020B0502040204020203" pitchFamily="34" charset="0"/>
              <a:cs typeface="Segoe UI" panose="020B0502040204020203" pitchFamily="34" charset="0"/>
            </a:endParaRPr>
          </a:p>
        </p:txBody>
      </p:sp>
      <p:sp>
        <p:nvSpPr>
          <p:cNvPr id="107" name="Rectangle 106"/>
          <p:cNvSpPr/>
          <p:nvPr/>
        </p:nvSpPr>
        <p:spPr>
          <a:xfrm>
            <a:off x="5124259" y="3639875"/>
            <a:ext cx="2159733" cy="584775"/>
          </a:xfrm>
          <a:prstGeom prst="rect">
            <a:avLst/>
          </a:prstGeom>
          <a:noFill/>
        </p:spPr>
        <p:txBody>
          <a:bodyPr wrap="square">
            <a:spAutoFit/>
          </a:bodyPr>
          <a:lstStyle/>
          <a:p>
            <a:pPr algn="ctr"/>
            <a:r>
              <a:rPr lang="en-CA" sz="1600" i="1" dirty="0">
                <a:solidFill>
                  <a:schemeClr val="bg1"/>
                </a:solidFill>
                <a:latin typeface="Segoe UI" panose="020B0502040204020203" pitchFamily="34" charset="0"/>
                <a:cs typeface="Segoe UI" panose="020B0502040204020203" pitchFamily="34" charset="0"/>
              </a:rPr>
              <a:t>Add title, add map layer</a:t>
            </a:r>
          </a:p>
        </p:txBody>
      </p:sp>
      <p:sp>
        <p:nvSpPr>
          <p:cNvPr id="10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LODE Viewer</a:t>
            </a:r>
          </a:p>
        </p:txBody>
      </p:sp>
    </p:spTree>
    <p:extLst>
      <p:ext uri="{BB962C8B-B14F-4D97-AF65-F5344CB8AC3E}">
        <p14:creationId xmlns:p14="http://schemas.microsoft.com/office/powerpoint/2010/main" val="181421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Expanding ODB &amp; ODEF in the LODE Viewer</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440266" y="1854926"/>
            <a:ext cx="10898294" cy="4091375"/>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0" indent="-457200">
              <a:lnSpc>
                <a:spcPct val="120000"/>
              </a:lnSpc>
              <a:buClr>
                <a:schemeClr val="dk1"/>
              </a:buClr>
              <a:buSzPts val="3300"/>
            </a:pPr>
            <a:r>
              <a:rPr lang="en-CA" sz="2800" dirty="0">
                <a:latin typeface="Segoe UI" panose="020B0502040204020203" pitchFamily="34" charset="0"/>
                <a:cs typeface="Segoe UI" panose="020B0502040204020203" pitchFamily="34" charset="0"/>
              </a:rPr>
              <a:t>Merging and processing of over 13 million building footprints</a:t>
            </a:r>
          </a:p>
          <a:p>
            <a:pPr marL="457200" lvl="0" indent="-457200">
              <a:lnSpc>
                <a:spcPct val="120000"/>
              </a:lnSpc>
              <a:buClr>
                <a:schemeClr val="dk1"/>
              </a:buClr>
              <a:buSzPts val="3300"/>
            </a:pPr>
            <a:r>
              <a:rPr lang="en-CA" sz="2800" dirty="0">
                <a:solidFill>
                  <a:schemeClr val="dk1"/>
                </a:solidFill>
                <a:latin typeface="Segoe UI" panose="020B0502040204020203" pitchFamily="34" charset="0"/>
                <a:ea typeface="Calibri"/>
                <a:cs typeface="Segoe UI" panose="020B0502040204020203" pitchFamily="34" charset="0"/>
                <a:sym typeface="Calibri"/>
              </a:rPr>
              <a:t>LODE Open Database of Buildings V2 (</a:t>
            </a:r>
            <a:r>
              <a:rPr lang="en-CA" sz="2800" b="1" dirty="0">
                <a:solidFill>
                  <a:schemeClr val="dk1"/>
                </a:solidFill>
                <a:latin typeface="Segoe UI" panose="020B0502040204020203" pitchFamily="34" charset="0"/>
                <a:ea typeface="Calibri"/>
                <a:cs typeface="Segoe UI" panose="020B0502040204020203" pitchFamily="34" charset="0"/>
                <a:sym typeface="Calibri"/>
              </a:rPr>
              <a:t>ODB</a:t>
            </a:r>
            <a:r>
              <a:rPr lang="en-CA" sz="2800" dirty="0">
                <a:solidFill>
                  <a:schemeClr val="dk1"/>
                </a:solidFill>
                <a:latin typeface="Segoe UI" panose="020B0502040204020203" pitchFamily="34" charset="0"/>
                <a:ea typeface="Calibri"/>
                <a:cs typeface="Segoe UI" panose="020B0502040204020203" pitchFamily="34" charset="0"/>
                <a:sym typeface="Calibri"/>
              </a:rPr>
              <a:t>) - </a:t>
            </a:r>
            <a:r>
              <a:rPr lang="en-CA" sz="2800" dirty="0">
                <a:solidFill>
                  <a:schemeClr val="dk1"/>
                </a:solidFill>
                <a:latin typeface="Segoe UI" panose="020B0502040204020203" pitchFamily="34" charset="0"/>
                <a:ea typeface="Calibri"/>
                <a:cs typeface="Segoe UI" panose="020B0502040204020203" pitchFamily="34" charset="0"/>
                <a:sym typeface="Calibri"/>
                <a:hlinkClick r:id="rId2"/>
              </a:rPr>
              <a:t>https://www.statcan.gc.ca/eng/lode/databases/odb</a:t>
            </a:r>
            <a:endParaRPr lang="en-CA" sz="2800" dirty="0">
              <a:solidFill>
                <a:schemeClr val="dk1"/>
              </a:solidFill>
              <a:latin typeface="Segoe UI" panose="020B0502040204020203" pitchFamily="34" charset="0"/>
              <a:ea typeface="Calibri"/>
              <a:cs typeface="Segoe UI" panose="020B0502040204020203" pitchFamily="34" charset="0"/>
              <a:sym typeface="Calibri"/>
            </a:endParaRPr>
          </a:p>
          <a:p>
            <a:pPr marL="457200" lvl="0" indent="-457200">
              <a:lnSpc>
                <a:spcPct val="120000"/>
              </a:lnSpc>
              <a:buClr>
                <a:schemeClr val="dk1"/>
              </a:buClr>
              <a:buSzPts val="3300"/>
            </a:pPr>
            <a:r>
              <a:rPr lang="en-CA" sz="2800" dirty="0" err="1">
                <a:solidFill>
                  <a:schemeClr val="dk1"/>
                </a:solidFill>
                <a:latin typeface="Segoe UI" panose="020B0502040204020203" pitchFamily="34" charset="0"/>
                <a:ea typeface="Calibri"/>
                <a:cs typeface="Segoe UI" panose="020B0502040204020203" pitchFamily="34" charset="0"/>
                <a:sym typeface="Calibri"/>
              </a:rPr>
              <a:t>OpenStreetMap</a:t>
            </a:r>
            <a:r>
              <a:rPr lang="en-CA" sz="2800" dirty="0">
                <a:solidFill>
                  <a:schemeClr val="dk1"/>
                </a:solidFill>
                <a:latin typeface="Segoe UI" panose="020B0502040204020203" pitchFamily="34" charset="0"/>
                <a:ea typeface="Calibri"/>
                <a:cs typeface="Segoe UI" panose="020B0502040204020203" pitchFamily="34" charset="0"/>
                <a:sym typeface="Calibri"/>
              </a:rPr>
              <a:t> (</a:t>
            </a:r>
            <a:r>
              <a:rPr lang="en-CA" sz="2800" b="1" dirty="0">
                <a:solidFill>
                  <a:schemeClr val="dk1"/>
                </a:solidFill>
                <a:latin typeface="Segoe UI" panose="020B0502040204020203" pitchFamily="34" charset="0"/>
                <a:ea typeface="Calibri"/>
                <a:cs typeface="Segoe UI" panose="020B0502040204020203" pitchFamily="34" charset="0"/>
                <a:sym typeface="Calibri"/>
              </a:rPr>
              <a:t>OSM</a:t>
            </a:r>
            <a:r>
              <a:rPr lang="en-CA" sz="2800" dirty="0">
                <a:solidFill>
                  <a:schemeClr val="dk1"/>
                </a:solidFill>
                <a:latin typeface="Segoe UI" panose="020B0502040204020203" pitchFamily="34" charset="0"/>
                <a:ea typeface="Calibri"/>
                <a:cs typeface="Segoe UI" panose="020B0502040204020203" pitchFamily="34" charset="0"/>
                <a:sym typeface="Calibri"/>
              </a:rPr>
              <a:t>) - </a:t>
            </a:r>
            <a:r>
              <a:rPr lang="en-CA" sz="2800" dirty="0">
                <a:solidFill>
                  <a:schemeClr val="dk1"/>
                </a:solidFill>
                <a:latin typeface="Segoe UI" panose="020B0502040204020203" pitchFamily="34" charset="0"/>
                <a:ea typeface="Calibri"/>
                <a:cs typeface="Segoe UI" panose="020B0502040204020203" pitchFamily="34" charset="0"/>
                <a:sym typeface="Calibri"/>
                <a:hlinkClick r:id="rId3"/>
              </a:rPr>
              <a:t>https://www.geofabrik.de/</a:t>
            </a:r>
            <a:endParaRPr lang="en-CA" sz="2800" dirty="0">
              <a:solidFill>
                <a:schemeClr val="dk1"/>
              </a:solidFill>
              <a:latin typeface="Segoe UI" panose="020B0502040204020203" pitchFamily="34" charset="0"/>
              <a:ea typeface="Calibri"/>
              <a:cs typeface="Segoe UI" panose="020B0502040204020203" pitchFamily="34" charset="0"/>
              <a:sym typeface="Calibri"/>
            </a:endParaRPr>
          </a:p>
          <a:p>
            <a:pPr marL="457200" lvl="0" indent="-457200">
              <a:lnSpc>
                <a:spcPct val="120000"/>
              </a:lnSpc>
              <a:buClr>
                <a:schemeClr val="dk1"/>
              </a:buClr>
              <a:buSzPts val="3300"/>
            </a:pPr>
            <a:r>
              <a:rPr lang="en-CA" sz="2800" dirty="0">
                <a:solidFill>
                  <a:schemeClr val="dk1"/>
                </a:solidFill>
                <a:latin typeface="Segoe UI" panose="020B0502040204020203" pitchFamily="34" charset="0"/>
                <a:ea typeface="Calibri"/>
                <a:cs typeface="Segoe UI" panose="020B0502040204020203" pitchFamily="34" charset="0"/>
                <a:sym typeface="Calibri"/>
              </a:rPr>
              <a:t>Microsoft Canadian Building Footprints (</a:t>
            </a:r>
            <a:r>
              <a:rPr lang="en-CA" sz="2800" b="1" dirty="0">
                <a:solidFill>
                  <a:schemeClr val="dk1"/>
                </a:solidFill>
                <a:latin typeface="Segoe UI" panose="020B0502040204020203" pitchFamily="34" charset="0"/>
                <a:ea typeface="Calibri"/>
                <a:cs typeface="Segoe UI" panose="020B0502040204020203" pitchFamily="34" charset="0"/>
                <a:sym typeface="Calibri"/>
              </a:rPr>
              <a:t>MS</a:t>
            </a:r>
            <a:r>
              <a:rPr lang="en-CA" sz="2800" dirty="0">
                <a:solidFill>
                  <a:schemeClr val="dk1"/>
                </a:solidFill>
                <a:latin typeface="Segoe UI" panose="020B0502040204020203" pitchFamily="34" charset="0"/>
                <a:ea typeface="Calibri"/>
                <a:cs typeface="Segoe UI" panose="020B0502040204020203" pitchFamily="34" charset="0"/>
                <a:sym typeface="Calibri"/>
              </a:rPr>
              <a:t>) -</a:t>
            </a:r>
            <a:r>
              <a:rPr lang="en-CA" sz="2800" dirty="0">
                <a:solidFill>
                  <a:schemeClr val="dk1"/>
                </a:solidFill>
                <a:latin typeface="Segoe UI" panose="020B0502040204020203" pitchFamily="34" charset="0"/>
                <a:ea typeface="Calibri"/>
                <a:cs typeface="Segoe UI" panose="020B0502040204020203" pitchFamily="34" charset="0"/>
                <a:sym typeface="Calibri"/>
                <a:hlinkClick r:id="rId4"/>
              </a:rPr>
              <a:t>https://github.com/microsoft/CanadianBuildingFootprints</a:t>
            </a:r>
            <a:endParaRPr lang="en-CA" sz="2800" dirty="0">
              <a:solidFill>
                <a:schemeClr val="dk1"/>
              </a:solidFill>
              <a:latin typeface="Segoe UI" panose="020B0502040204020203" pitchFamily="34" charset="0"/>
              <a:ea typeface="Calibri"/>
              <a:cs typeface="Segoe UI" panose="020B0502040204020203" pitchFamily="34" charset="0"/>
              <a:sym typeface="Calibri"/>
            </a:endParaRPr>
          </a:p>
        </p:txBody>
      </p:sp>
    </p:spTree>
    <p:extLst>
      <p:ext uri="{BB962C8B-B14F-4D97-AF65-F5344CB8AC3E}">
        <p14:creationId xmlns:p14="http://schemas.microsoft.com/office/powerpoint/2010/main" val="387741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2F530C1-FB57-4B4D-BFFB-15F6AA1BC1C9}"/>
              </a:ext>
            </a:extLst>
          </p:cNvPr>
          <p:cNvSpPr>
            <a:spLocks noGrp="1"/>
          </p:cNvSpPr>
          <p:nvPr/>
        </p:nvSpPr>
        <p:spPr>
          <a:xfrm>
            <a:off x="6445469" y="2354537"/>
            <a:ext cx="11493062" cy="4134062"/>
          </a:xfrm>
          <a:prstGeom prst="rect">
            <a:avLst/>
          </a:prstGeom>
          <a:noFill/>
          <a:effectLst>
            <a:outerShdw blurRad="76200" dir="13500000" sy="23000" kx="1200000" algn="br" rotWithShape="0">
              <a:prstClr val="black">
                <a:alpha val="20000"/>
              </a:prstClr>
            </a:outerShdw>
          </a:effectLst>
        </p:spPr>
        <p:txBody>
          <a:bodyPr lIns="91440" tIns="45720" rIns="91440" bIns="4572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CA" sz="2800" dirty="0"/>
          </a:p>
        </p:txBody>
      </p:sp>
      <p:sp>
        <p:nvSpPr>
          <p:cNvPr id="8" name="Title 1">
            <a:extLst>
              <a:ext uri="{FF2B5EF4-FFF2-40B4-BE49-F238E27FC236}">
                <a16:creationId xmlns:a16="http://schemas.microsoft.com/office/drawing/2014/main" id="{EC2C1489-E45B-4901-A447-737509768014}"/>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Context: The Microdata Demand</a:t>
            </a:r>
          </a:p>
        </p:txBody>
      </p:sp>
      <p:sp>
        <p:nvSpPr>
          <p:cNvPr id="9" name="Content Placeholder 2">
            <a:extLst>
              <a:ext uri="{FF2B5EF4-FFF2-40B4-BE49-F238E27FC236}">
                <a16:creationId xmlns:a16="http://schemas.microsoft.com/office/drawing/2014/main" id="{6CE5C6AF-A239-4889-BEB4-4A0B8B21DCFA}"/>
              </a:ext>
            </a:extLst>
          </p:cNvPr>
          <p:cNvSpPr>
            <a:spLocks noGrp="1"/>
          </p:cNvSpPr>
          <p:nvPr>
            <p:ph idx="1"/>
          </p:nvPr>
        </p:nvSpPr>
        <p:spPr>
          <a:xfrm>
            <a:off x="440266" y="1812240"/>
            <a:ext cx="10737485" cy="4134062"/>
          </a:xfrm>
          <a:noFill/>
          <a:effectLst>
            <a:outerShdw blurRad="76200" dir="13500000" sy="23000" kx="1200000" algn="br" rotWithShape="0">
              <a:prstClr val="black">
                <a:alpha val="20000"/>
              </a:prstClr>
            </a:outerShdw>
          </a:effectLst>
        </p:spPr>
        <p:txBody>
          <a:bodyPr lIns="91440" tIns="45720" rIns="91440" bIns="45720" anchor="ctr">
            <a:normAutofit/>
          </a:bodyPr>
          <a:lstStyle/>
          <a:p>
            <a:pPr>
              <a:lnSpc>
                <a:spcPct val="100000"/>
              </a:lnSpc>
              <a:spcBef>
                <a:spcPts val="1200"/>
              </a:spcBef>
            </a:pPr>
            <a:r>
              <a:rPr lang="en-CA" sz="2500" dirty="0">
                <a:latin typeface="Segoe UI" panose="020B0502040204020203" pitchFamily="34" charset="0"/>
                <a:cs typeface="Segoe UI" panose="020B0502040204020203" pitchFamily="34" charset="0"/>
              </a:rPr>
              <a:t>Statistics Canada is a regular producer of (mostly aggregate) open data</a:t>
            </a:r>
          </a:p>
          <a:p>
            <a:pPr>
              <a:lnSpc>
                <a:spcPct val="100000"/>
              </a:lnSpc>
              <a:spcBef>
                <a:spcPts val="1200"/>
              </a:spcBef>
            </a:pPr>
            <a:r>
              <a:rPr lang="en-CA" sz="2500" dirty="0">
                <a:latin typeface="Segoe UI" panose="020B0502040204020203" pitchFamily="34" charset="0"/>
                <a:cs typeface="Segoe UI" panose="020B0502040204020203" pitchFamily="34" charset="0"/>
              </a:rPr>
              <a:t>There is an increased demand for more granular data</a:t>
            </a:r>
          </a:p>
          <a:p>
            <a:pPr>
              <a:lnSpc>
                <a:spcPct val="100000"/>
              </a:lnSpc>
              <a:spcBef>
                <a:spcPts val="1200"/>
              </a:spcBef>
            </a:pPr>
            <a:r>
              <a:rPr lang="en-CA" sz="2500" dirty="0">
                <a:latin typeface="Segoe UI" panose="020B0502040204020203" pitchFamily="34" charset="0"/>
                <a:cs typeface="Segoe UI" panose="020B0502040204020203" pitchFamily="34" charset="0"/>
              </a:rPr>
              <a:t>There is a wealth of </a:t>
            </a:r>
            <a:r>
              <a:rPr lang="en-CA" sz="2500" b="1" dirty="0">
                <a:latin typeface="Segoe UI" panose="020B0502040204020203" pitchFamily="34" charset="0"/>
                <a:cs typeface="Segoe UI" panose="020B0502040204020203" pitchFamily="34" charset="0"/>
              </a:rPr>
              <a:t>open microdata</a:t>
            </a:r>
            <a:r>
              <a:rPr lang="en-CA" sz="2500" dirty="0">
                <a:latin typeface="Segoe UI" panose="020B0502040204020203" pitchFamily="34" charset="0"/>
                <a:cs typeface="Segoe UI" panose="020B0502040204020203" pitchFamily="34" charset="0"/>
              </a:rPr>
              <a:t> available from many cities and provinces across Canada, on a variety of themes</a:t>
            </a:r>
          </a:p>
          <a:p>
            <a:pPr>
              <a:lnSpc>
                <a:spcPct val="100000"/>
              </a:lnSpc>
              <a:spcBef>
                <a:spcPts val="1200"/>
              </a:spcBef>
            </a:pPr>
            <a:r>
              <a:rPr lang="en-CA" sz="2500" dirty="0">
                <a:latin typeface="Segoe UI" panose="020B0502040204020203" pitchFamily="34" charset="0"/>
                <a:cs typeface="Segoe UI" panose="020B0502040204020203" pitchFamily="34" charset="0"/>
              </a:rPr>
              <a:t>Some of this data is complementary to Statistics Canada’s internal data holdings, while some can be (and has been) used to fill existing data gaps</a:t>
            </a:r>
          </a:p>
          <a:p>
            <a:endParaRPr lang="en-CA" sz="2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8400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Google Shape;8340;p74"/>
          <p:cNvSpPr/>
          <p:nvPr/>
        </p:nvSpPr>
        <p:spPr>
          <a:xfrm>
            <a:off x="5084415" y="3429019"/>
            <a:ext cx="748660" cy="45719"/>
          </a:xfrm>
          <a:custGeom>
            <a:avLst/>
            <a:gdLst/>
            <a:ahLst/>
            <a:cxnLst/>
            <a:rect l="l" t="t" r="r" b="b"/>
            <a:pathLst>
              <a:path w="32723" h="1" fill="none" extrusionOk="0">
                <a:moveTo>
                  <a:pt x="1" y="1"/>
                </a:moveTo>
                <a:lnTo>
                  <a:pt x="32723"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cxnSp>
        <p:nvCxnSpPr>
          <p:cNvPr id="132" name="Elbow Connector 131"/>
          <p:cNvCxnSpPr/>
          <p:nvPr/>
        </p:nvCxnSpPr>
        <p:spPr>
          <a:xfrm>
            <a:off x="2563384" y="3872635"/>
            <a:ext cx="1062173" cy="366093"/>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Elbow Connector 129"/>
          <p:cNvCxnSpPr/>
          <p:nvPr/>
        </p:nvCxnSpPr>
        <p:spPr>
          <a:xfrm flipV="1">
            <a:off x="2597352" y="2610812"/>
            <a:ext cx="1095329" cy="392252"/>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Google Shape;8327;p74"/>
          <p:cNvGrpSpPr/>
          <p:nvPr/>
        </p:nvGrpSpPr>
        <p:grpSpPr>
          <a:xfrm>
            <a:off x="749193" y="1453943"/>
            <a:ext cx="5102923" cy="3880209"/>
            <a:chOff x="1258451" y="3605478"/>
            <a:chExt cx="841497" cy="682919"/>
          </a:xfrm>
        </p:grpSpPr>
        <p:sp>
          <p:nvSpPr>
            <p:cNvPr id="48" name="Google Shape;8351;p74"/>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nvGrpSpPr>
            <p:cNvPr id="46" name="Google Shape;8328;p74"/>
            <p:cNvGrpSpPr/>
            <p:nvPr/>
          </p:nvGrpSpPr>
          <p:grpSpPr>
            <a:xfrm>
              <a:off x="1518229" y="4066623"/>
              <a:ext cx="509164" cy="221774"/>
              <a:chOff x="1518229" y="4066623"/>
              <a:chExt cx="509164" cy="221774"/>
            </a:xfrm>
          </p:grpSpPr>
          <p:grpSp>
            <p:nvGrpSpPr>
              <p:cNvPr id="117" name="Google Shape;8329;p74"/>
              <p:cNvGrpSpPr/>
              <p:nvPr/>
            </p:nvGrpSpPr>
            <p:grpSpPr>
              <a:xfrm>
                <a:off x="1826655" y="4224370"/>
                <a:ext cx="200738" cy="25631"/>
                <a:chOff x="1826655" y="4224370"/>
                <a:chExt cx="200738" cy="25631"/>
              </a:xfrm>
            </p:grpSpPr>
            <p:sp>
              <p:nvSpPr>
                <p:cNvPr id="123" name="Google Shape;8330;p74"/>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24" name="Google Shape;8331;p74"/>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chemeClr val="bg1">
                    <a:lumMod val="85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118" name="Google Shape;8332;p74"/>
              <p:cNvGrpSpPr/>
              <p:nvPr/>
            </p:nvGrpSpPr>
            <p:grpSpPr>
              <a:xfrm>
                <a:off x="1518229" y="4066623"/>
                <a:ext cx="346840" cy="221774"/>
                <a:chOff x="1518229" y="4066623"/>
                <a:chExt cx="346840" cy="221774"/>
              </a:xfrm>
            </p:grpSpPr>
            <p:sp>
              <p:nvSpPr>
                <p:cNvPr id="121" name="Google Shape;8335;p74"/>
                <p:cNvSpPr/>
                <p:nvPr/>
              </p:nvSpPr>
              <p:spPr>
                <a:xfrm>
                  <a:off x="1518229" y="4066623"/>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19" name="Google Shape;8333;p74"/>
                <p:cNvSpPr/>
                <p:nvPr/>
              </p:nvSpPr>
              <p:spPr>
                <a:xfrm>
                  <a:off x="1648778" y="4185661"/>
                  <a:ext cx="216291"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chemeClr val="bg1">
                    <a:lumMod val="50000"/>
                  </a:schemeClr>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grpSp>
          <p:nvGrpSpPr>
            <p:cNvPr id="47" name="Google Shape;8337;p74"/>
            <p:cNvGrpSpPr/>
            <p:nvPr/>
          </p:nvGrpSpPr>
          <p:grpSpPr>
            <a:xfrm>
              <a:off x="1535282" y="3757005"/>
              <a:ext cx="564666" cy="352477"/>
              <a:chOff x="1535282" y="3757005"/>
              <a:chExt cx="564666" cy="352477"/>
            </a:xfrm>
          </p:grpSpPr>
          <p:grpSp>
            <p:nvGrpSpPr>
              <p:cNvPr id="104" name="Google Shape;8338;p74"/>
              <p:cNvGrpSpPr/>
              <p:nvPr/>
            </p:nvGrpSpPr>
            <p:grpSpPr>
              <a:xfrm>
                <a:off x="1912179" y="3800517"/>
                <a:ext cx="181487" cy="25631"/>
                <a:chOff x="1912179" y="3800517"/>
                <a:chExt cx="181487" cy="25631"/>
              </a:xfrm>
            </p:grpSpPr>
            <p:sp>
              <p:nvSpPr>
                <p:cNvPr id="115" name="Google Shape;8339;p74"/>
                <p:cNvSpPr/>
                <p:nvPr/>
              </p:nvSpPr>
              <p:spPr>
                <a:xfrm>
                  <a:off x="2067020" y="3800517"/>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16" name="Google Shape;8340;p74"/>
                <p:cNvSpPr/>
                <p:nvPr/>
              </p:nvSpPr>
              <p:spPr>
                <a:xfrm>
                  <a:off x="1912179" y="3812658"/>
                  <a:ext cx="156825" cy="5"/>
                </a:xfrm>
                <a:custGeom>
                  <a:avLst/>
                  <a:gdLst/>
                  <a:ahLst/>
                  <a:cxnLst/>
                  <a:rect l="l" t="t" r="r" b="b"/>
                  <a:pathLst>
                    <a:path w="32723" h="1" fill="none" extrusionOk="0">
                      <a:moveTo>
                        <a:pt x="1" y="1"/>
                      </a:moveTo>
                      <a:lnTo>
                        <a:pt x="32723"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105" name="Google Shape;8341;p74"/>
              <p:cNvGrpSpPr/>
              <p:nvPr/>
            </p:nvGrpSpPr>
            <p:grpSpPr>
              <a:xfrm>
                <a:off x="1921602" y="4083860"/>
                <a:ext cx="178346" cy="25622"/>
                <a:chOff x="1921602" y="4083861"/>
                <a:chExt cx="178346" cy="25622"/>
              </a:xfrm>
            </p:grpSpPr>
            <p:sp>
              <p:nvSpPr>
                <p:cNvPr id="114" name="Google Shape;8343;p74"/>
                <p:cNvSpPr/>
                <p:nvPr/>
              </p:nvSpPr>
              <p:spPr>
                <a:xfrm>
                  <a:off x="1921602" y="4096790"/>
                  <a:ext cx="156825" cy="5"/>
                </a:xfrm>
                <a:custGeom>
                  <a:avLst/>
                  <a:gdLst/>
                  <a:ahLst/>
                  <a:cxnLst/>
                  <a:rect l="l" t="t" r="r" b="b"/>
                  <a:pathLst>
                    <a:path w="32723" h="1" fill="none" extrusionOk="0">
                      <a:moveTo>
                        <a:pt x="32723" y="1"/>
                      </a:moveTo>
                      <a:lnTo>
                        <a:pt x="1"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13" name="Google Shape;8342;p74"/>
                <p:cNvSpPr/>
                <p:nvPr/>
              </p:nvSpPr>
              <p:spPr>
                <a:xfrm>
                  <a:off x="2073302" y="4083861"/>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106" name="Google Shape;8344;p74"/>
              <p:cNvGrpSpPr/>
              <p:nvPr/>
            </p:nvGrpSpPr>
            <p:grpSpPr>
              <a:xfrm>
                <a:off x="1535282" y="3757005"/>
                <a:ext cx="414800" cy="139023"/>
                <a:chOff x="1535282" y="3757005"/>
                <a:chExt cx="414800" cy="139023"/>
              </a:xfrm>
            </p:grpSpPr>
            <p:sp>
              <p:nvSpPr>
                <p:cNvPr id="111" name="Google Shape;8347;p74"/>
                <p:cNvSpPr/>
                <p:nvPr/>
              </p:nvSpPr>
              <p:spPr>
                <a:xfrm>
                  <a:off x="1535282" y="3870406"/>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08" name="Google Shape;8349;p74"/>
                <p:cNvSpPr/>
                <p:nvPr/>
              </p:nvSpPr>
              <p:spPr>
                <a:xfrm>
                  <a:off x="1733808" y="3757005"/>
                  <a:ext cx="2162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0759FD"/>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grpSp>
        </p:grpSp>
        <p:grpSp>
          <p:nvGrpSpPr>
            <p:cNvPr id="51" name="Google Shape;8368;p74"/>
            <p:cNvGrpSpPr/>
            <p:nvPr/>
          </p:nvGrpSpPr>
          <p:grpSpPr>
            <a:xfrm>
              <a:off x="1501054" y="3605478"/>
              <a:ext cx="526339" cy="249240"/>
              <a:chOff x="1501054" y="3605478"/>
              <a:chExt cx="526339" cy="249240"/>
            </a:xfrm>
          </p:grpSpPr>
          <p:grpSp>
            <p:nvGrpSpPr>
              <p:cNvPr id="82" name="Google Shape;8369;p74"/>
              <p:cNvGrpSpPr/>
              <p:nvPr/>
            </p:nvGrpSpPr>
            <p:grpSpPr>
              <a:xfrm>
                <a:off x="1834208" y="3643867"/>
                <a:ext cx="193185" cy="25622"/>
                <a:chOff x="1834208" y="3643867"/>
                <a:chExt cx="193185" cy="25622"/>
              </a:xfrm>
            </p:grpSpPr>
            <p:sp>
              <p:nvSpPr>
                <p:cNvPr id="88" name="Google Shape;8370;p74"/>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89" name="Google Shape;8371;p74"/>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83" name="Google Shape;8372;p74"/>
              <p:cNvGrpSpPr/>
              <p:nvPr/>
            </p:nvGrpSpPr>
            <p:grpSpPr>
              <a:xfrm>
                <a:off x="1501054" y="3605478"/>
                <a:ext cx="447356" cy="249240"/>
                <a:chOff x="1501054" y="3605478"/>
                <a:chExt cx="447356" cy="249240"/>
              </a:xfrm>
            </p:grpSpPr>
            <p:sp>
              <p:nvSpPr>
                <p:cNvPr id="84" name="Google Shape;8373;p74"/>
                <p:cNvSpPr/>
                <p:nvPr/>
              </p:nvSpPr>
              <p:spPr>
                <a:xfrm>
                  <a:off x="1656330" y="3605478"/>
                  <a:ext cx="292080"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C00000"/>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grpSp>
              <p:nvGrpSpPr>
                <p:cNvPr id="85" name="Google Shape;8374;p74"/>
                <p:cNvGrpSpPr/>
                <p:nvPr/>
              </p:nvGrpSpPr>
              <p:grpSpPr>
                <a:xfrm>
                  <a:off x="1501054" y="3655851"/>
                  <a:ext cx="155286" cy="198867"/>
                  <a:chOff x="1501054" y="3655851"/>
                  <a:chExt cx="155286" cy="198867"/>
                </a:xfrm>
              </p:grpSpPr>
              <p:sp>
                <p:nvSpPr>
                  <p:cNvPr id="86" name="Google Shape;8375;p74"/>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87" name="Google Shape;8376;p74"/>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grpSp>
      </p:grpSp>
      <p:sp>
        <p:nvSpPr>
          <p:cNvPr id="151" name="Rectangle 150"/>
          <p:cNvSpPr/>
          <p:nvPr/>
        </p:nvSpPr>
        <p:spPr>
          <a:xfrm>
            <a:off x="5814022" y="2382985"/>
            <a:ext cx="6015173" cy="461665"/>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Integrated Canadian Building Footprints</a:t>
            </a:r>
            <a:endParaRPr lang="en-CA" sz="2400" dirty="0">
              <a:solidFill>
                <a:schemeClr val="bg2">
                  <a:lumMod val="10000"/>
                </a:schemeClr>
              </a:solidFill>
            </a:endParaRPr>
          </a:p>
        </p:txBody>
      </p:sp>
      <p:sp>
        <p:nvSpPr>
          <p:cNvPr id="155" name="Rectangle 154"/>
          <p:cNvSpPr/>
          <p:nvPr/>
        </p:nvSpPr>
        <p:spPr>
          <a:xfrm>
            <a:off x="5409465" y="1526109"/>
            <a:ext cx="5503512" cy="461665"/>
          </a:xfrm>
          <a:prstGeom prst="rect">
            <a:avLst/>
          </a:prstGeom>
        </p:spPr>
        <p:txBody>
          <a:bodyPr wrap="squar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Python package for data processing</a:t>
            </a:r>
            <a:endParaRPr lang="en-CA" sz="2400" dirty="0">
              <a:solidFill>
                <a:schemeClr val="bg2">
                  <a:lumMod val="10000"/>
                </a:schemeClr>
              </a:solidFill>
            </a:endParaRPr>
          </a:p>
        </p:txBody>
      </p:sp>
      <p:sp>
        <p:nvSpPr>
          <p:cNvPr id="157" name="Rectangle 156"/>
          <p:cNvSpPr/>
          <p:nvPr/>
        </p:nvSpPr>
        <p:spPr>
          <a:xfrm>
            <a:off x="5917166" y="4002767"/>
            <a:ext cx="4095737" cy="461665"/>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Web mapping components</a:t>
            </a:r>
            <a:endParaRPr lang="en-CA" sz="2400" dirty="0">
              <a:solidFill>
                <a:schemeClr val="bg2">
                  <a:lumMod val="10000"/>
                </a:schemeClr>
              </a:solidFill>
            </a:endParaRPr>
          </a:p>
        </p:txBody>
      </p:sp>
      <p:sp>
        <p:nvSpPr>
          <p:cNvPr id="161" name="Google Shape;8356;p74"/>
          <p:cNvSpPr/>
          <p:nvPr/>
        </p:nvSpPr>
        <p:spPr>
          <a:xfrm>
            <a:off x="3187755" y="1464997"/>
            <a:ext cx="1743987"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C00000"/>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b="1" dirty="0">
                <a:latin typeface="Segoe UI" panose="020B0502040204020203" pitchFamily="34" charset="0"/>
                <a:cs typeface="Segoe UI" panose="020B0502040204020203" pitchFamily="34" charset="0"/>
              </a:rPr>
              <a:t>OpenTabulate</a:t>
            </a:r>
            <a:endParaRPr b="1" dirty="0">
              <a:latin typeface="Segoe UI" panose="020B0502040204020203" pitchFamily="34" charset="0"/>
              <a:cs typeface="Segoe UI" panose="020B0502040204020203" pitchFamily="34" charset="0"/>
            </a:endParaRPr>
          </a:p>
        </p:txBody>
      </p:sp>
      <p:sp>
        <p:nvSpPr>
          <p:cNvPr id="162" name="Google Shape;8356;p74"/>
          <p:cNvSpPr/>
          <p:nvPr/>
        </p:nvSpPr>
        <p:spPr>
          <a:xfrm>
            <a:off x="3641634" y="2321758"/>
            <a:ext cx="1290108" cy="57325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0759FD"/>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400" b="1" dirty="0">
                <a:latin typeface="Segoe UI" panose="020B0502040204020203" pitchFamily="34" charset="0"/>
                <a:cs typeface="Segoe UI" panose="020B0502040204020203" pitchFamily="34" charset="0"/>
              </a:rPr>
              <a:t>ICBF</a:t>
            </a:r>
            <a:endParaRPr sz="2400" b="1" dirty="0">
              <a:latin typeface="Segoe UI" panose="020B0502040204020203" pitchFamily="34" charset="0"/>
              <a:cs typeface="Segoe UI" panose="020B0502040204020203" pitchFamily="34" charset="0"/>
            </a:endParaRPr>
          </a:p>
        </p:txBody>
      </p:sp>
      <p:sp>
        <p:nvSpPr>
          <p:cNvPr id="167" name="Google Shape;8356;p74"/>
          <p:cNvSpPr/>
          <p:nvPr/>
        </p:nvSpPr>
        <p:spPr>
          <a:xfrm>
            <a:off x="3126664" y="4756005"/>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9525" cap="flat" cmpd="sng">
            <a:solidFill>
              <a:schemeClr val="bg1">
                <a:lumMod val="50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sp>
        <p:nvSpPr>
          <p:cNvPr id="168" name="Google Shape;8362;p74"/>
          <p:cNvSpPr/>
          <p:nvPr/>
        </p:nvSpPr>
        <p:spPr>
          <a:xfrm>
            <a:off x="2225993" y="3950985"/>
            <a:ext cx="161730" cy="145630"/>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chemeClr val="bg1">
              <a:lumMod val="85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27" name="Google Shape;8347;p74"/>
          <p:cNvSpPr/>
          <p:nvPr/>
        </p:nvSpPr>
        <p:spPr>
          <a:xfrm>
            <a:off x="2408866" y="3765156"/>
            <a:ext cx="161584" cy="145579"/>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085" y="2690299"/>
            <a:ext cx="1440000" cy="1440000"/>
          </a:xfrm>
          <a:prstGeom prst="rect">
            <a:avLst/>
          </a:prstGeom>
        </p:spPr>
      </p:pic>
      <p:sp>
        <p:nvSpPr>
          <p:cNvPr id="44" name="Rectangle 43"/>
          <p:cNvSpPr/>
          <p:nvPr/>
        </p:nvSpPr>
        <p:spPr>
          <a:xfrm>
            <a:off x="5584059" y="4805193"/>
            <a:ext cx="4179349" cy="461665"/>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Data linkage (coming soon)</a:t>
            </a:r>
            <a:endParaRPr lang="en-CA" sz="2400" dirty="0">
              <a:solidFill>
                <a:schemeClr val="bg2">
                  <a:lumMod val="10000"/>
                </a:schemeClr>
              </a:solidFill>
            </a:endParaRPr>
          </a:p>
        </p:txBody>
      </p:sp>
      <p:sp>
        <p:nvSpPr>
          <p:cNvPr id="4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Open Tools</a:t>
            </a:r>
          </a:p>
        </p:txBody>
      </p:sp>
      <p:sp>
        <p:nvSpPr>
          <p:cNvPr id="54" name="Google Shape;8350;p74"/>
          <p:cNvSpPr/>
          <p:nvPr/>
        </p:nvSpPr>
        <p:spPr>
          <a:xfrm>
            <a:off x="3868752" y="3144006"/>
            <a:ext cx="1311647" cy="5836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FF33CC"/>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sp>
        <p:nvSpPr>
          <p:cNvPr id="53" name="Google Shape;8356;p74"/>
          <p:cNvSpPr/>
          <p:nvPr/>
        </p:nvSpPr>
        <p:spPr>
          <a:xfrm>
            <a:off x="3889166" y="3148733"/>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FF33CC"/>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400" b="1" dirty="0">
                <a:latin typeface="Segoe UI" panose="020B0502040204020203" pitchFamily="34" charset="0"/>
                <a:cs typeface="Segoe UI" panose="020B0502040204020203" pitchFamily="34" charset="0"/>
              </a:rPr>
              <a:t>COAP</a:t>
            </a:r>
            <a:endParaRPr sz="2400" b="1" dirty="0">
              <a:latin typeface="Segoe UI" panose="020B0502040204020203" pitchFamily="34" charset="0"/>
              <a:cs typeface="Segoe UI" panose="020B0502040204020203" pitchFamily="34" charset="0"/>
            </a:endParaRPr>
          </a:p>
        </p:txBody>
      </p:sp>
      <p:sp>
        <p:nvSpPr>
          <p:cNvPr id="56" name="Rectangle 55"/>
          <p:cNvSpPr/>
          <p:nvPr/>
        </p:nvSpPr>
        <p:spPr>
          <a:xfrm>
            <a:off x="5917166" y="3241885"/>
            <a:ext cx="5255734" cy="461665"/>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Canadian Open Address Processing</a:t>
            </a:r>
            <a:endParaRPr lang="en-CA" sz="2400" dirty="0">
              <a:solidFill>
                <a:schemeClr val="bg2">
                  <a:lumMod val="10000"/>
                </a:schemeClr>
              </a:solidFill>
            </a:endParaRPr>
          </a:p>
        </p:txBody>
      </p:sp>
      <p:sp>
        <p:nvSpPr>
          <p:cNvPr id="57" name="Google Shape;8339;p74"/>
          <p:cNvSpPr/>
          <p:nvPr/>
        </p:nvSpPr>
        <p:spPr>
          <a:xfrm>
            <a:off x="5790377" y="3399903"/>
            <a:ext cx="161584" cy="145630"/>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59" name="Google Shape;8366;p74"/>
          <p:cNvSpPr/>
          <p:nvPr/>
        </p:nvSpPr>
        <p:spPr>
          <a:xfrm>
            <a:off x="3555495" y="3910735"/>
            <a:ext cx="1624904" cy="619857"/>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00B050">
              <a:alpha val="95000"/>
            </a:srgbClr>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sp>
        <p:nvSpPr>
          <p:cNvPr id="58" name="Google Shape;8356;p74"/>
          <p:cNvSpPr/>
          <p:nvPr/>
        </p:nvSpPr>
        <p:spPr>
          <a:xfrm>
            <a:off x="3550524" y="3914617"/>
            <a:ext cx="1623600" cy="612414"/>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00B050"/>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000" b="1" dirty="0">
                <a:latin typeface="Segoe UI" panose="020B0502040204020203" pitchFamily="34" charset="0"/>
                <a:cs typeface="Segoe UI" panose="020B0502040204020203" pitchFamily="34" charset="0"/>
              </a:rPr>
              <a:t>Web Mapping </a:t>
            </a:r>
            <a:endParaRPr sz="2000" b="1" dirty="0">
              <a:latin typeface="Segoe UI" panose="020B0502040204020203" pitchFamily="34" charset="0"/>
              <a:cs typeface="Segoe UI" panose="020B0502040204020203" pitchFamily="34" charset="0"/>
            </a:endParaRPr>
          </a:p>
        </p:txBody>
      </p:sp>
      <p:cxnSp>
        <p:nvCxnSpPr>
          <p:cNvPr id="7" name="Straight Connector 6"/>
          <p:cNvCxnSpPr/>
          <p:nvPr/>
        </p:nvCxnSpPr>
        <p:spPr>
          <a:xfrm>
            <a:off x="2570450" y="3474738"/>
            <a:ext cx="129293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10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Collaborations &amp; Data Partners</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440267" y="1854926"/>
            <a:ext cx="7724020" cy="4091375"/>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1800"/>
              </a:spcAft>
            </a:pPr>
            <a:r>
              <a:rPr lang="en-CA" sz="2400" dirty="0">
                <a:latin typeface="Segoe UI" panose="020B0502040204020203" pitchFamily="34" charset="0"/>
                <a:cs typeface="Segoe UI" panose="020B0502040204020203" pitchFamily="34" charset="0"/>
              </a:rPr>
              <a:t>Students from UBC and Fleming College analyzed the ODB and ODHF for academic capstone projects </a:t>
            </a:r>
          </a:p>
          <a:p>
            <a:pPr>
              <a:lnSpc>
                <a:spcPct val="100000"/>
              </a:lnSpc>
              <a:spcBef>
                <a:spcPts val="0"/>
              </a:spcBef>
              <a:spcAft>
                <a:spcPts val="1800"/>
              </a:spcAft>
            </a:pPr>
            <a:r>
              <a:rPr lang="en-CA" sz="2400" b="1" dirty="0">
                <a:solidFill>
                  <a:schemeClr val="bg2">
                    <a:lumMod val="10000"/>
                  </a:schemeClr>
                </a:solidFill>
                <a:latin typeface="Segoe UI" panose="020B0502040204020203" pitchFamily="34" charset="0"/>
                <a:cs typeface="Segoe UI" panose="020B0502040204020203" pitchFamily="34" charset="0"/>
              </a:rPr>
              <a:t>Microsoft </a:t>
            </a:r>
            <a:r>
              <a:rPr lang="en-CA" sz="2400" dirty="0">
                <a:latin typeface="Segoe UI" panose="020B0502040204020203" pitchFamily="34" charset="0"/>
                <a:cs typeface="Segoe UI" panose="020B0502040204020203" pitchFamily="34" charset="0"/>
              </a:rPr>
              <a:t>created an openly licensed </a:t>
            </a:r>
            <a:r>
              <a:rPr lang="en-CA" sz="2400" dirty="0">
                <a:latin typeface="Segoe UI" panose="020B0502040204020203" pitchFamily="34" charset="0"/>
                <a:cs typeface="Segoe UI" panose="020B0502040204020203" pitchFamily="34" charset="0"/>
                <a:hlinkClick r:id="rId3"/>
              </a:rPr>
              <a:t>dataset</a:t>
            </a:r>
            <a:r>
              <a:rPr lang="en-CA" sz="2400" dirty="0">
                <a:latin typeface="Segoe UI" panose="020B0502040204020203" pitchFamily="34" charset="0"/>
                <a:cs typeface="Segoe UI" panose="020B0502040204020203" pitchFamily="34" charset="0"/>
              </a:rPr>
              <a:t> of 11.8 M building footprints across Canada using the ODB as a training dataset</a:t>
            </a:r>
          </a:p>
          <a:p>
            <a:pPr>
              <a:lnSpc>
                <a:spcPct val="100000"/>
              </a:lnSpc>
              <a:spcBef>
                <a:spcPts val="0"/>
              </a:spcBef>
            </a:pPr>
            <a:r>
              <a:rPr lang="en-CA" sz="2650" b="1" dirty="0" err="1">
                <a:latin typeface="Segoe UI" panose="020B0502040204020203" pitchFamily="34" charset="0"/>
                <a:cs typeface="Segoe UI" panose="020B0502040204020203" pitchFamily="34" charset="0"/>
              </a:rPr>
              <a:t>OpenAddresses</a:t>
            </a:r>
            <a:r>
              <a:rPr lang="en-CA" sz="2650" dirty="0">
                <a:latin typeface="Segoe UI" panose="020B0502040204020203" pitchFamily="34" charset="0"/>
                <a:cs typeface="Segoe UI" panose="020B0502040204020203" pitchFamily="34" charset="0"/>
              </a:rPr>
              <a:t> </a:t>
            </a:r>
            <a:r>
              <a:rPr lang="en-CA" sz="2400" dirty="0">
                <a:latin typeface="Segoe UI" panose="020B0502040204020203" pitchFamily="34" charset="0"/>
                <a:cs typeface="Segoe UI" panose="020B0502040204020203" pitchFamily="34" charset="0"/>
              </a:rPr>
              <a:t>is a non-profit that has compiled address point data around the world</a:t>
            </a:r>
          </a:p>
          <a:p>
            <a:pPr>
              <a:lnSpc>
                <a:spcPct val="100000"/>
              </a:lnSpc>
              <a:spcBef>
                <a:spcPts val="1200"/>
              </a:spcBef>
            </a:pPr>
            <a:r>
              <a:rPr lang="en-CA" sz="2650" b="1" dirty="0" err="1">
                <a:latin typeface="Segoe UI" panose="020B0502040204020203" pitchFamily="34" charset="0"/>
                <a:cs typeface="Segoe UI" panose="020B0502040204020203" pitchFamily="34" charset="0"/>
              </a:rPr>
              <a:t>AccessNow</a:t>
            </a:r>
            <a:r>
              <a:rPr lang="en-CA" sz="2650" b="1" dirty="0">
                <a:latin typeface="Segoe UI" panose="020B0502040204020203" pitchFamily="34" charset="0"/>
                <a:cs typeface="Segoe UI" panose="020B0502040204020203" pitchFamily="34" charset="0"/>
              </a:rPr>
              <a:t> </a:t>
            </a:r>
            <a:r>
              <a:rPr lang="en-CA" sz="2400" dirty="0">
                <a:latin typeface="Segoe UI" panose="020B0502040204020203" pitchFamily="34" charset="0"/>
                <a:cs typeface="Segoe UI" panose="020B0502040204020203" pitchFamily="34" charset="0"/>
              </a:rPr>
              <a:t>is a start-up collecting and mapping physical accessibility data</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164287" y="2574881"/>
            <a:ext cx="3985623" cy="2310628"/>
          </a:xfrm>
          <a:prstGeom prst="rect">
            <a:avLst/>
          </a:prstGeom>
          <a:noFill/>
          <a:ln>
            <a:noFill/>
          </a:ln>
        </p:spPr>
      </p:pic>
    </p:spTree>
    <p:extLst>
      <p:ext uri="{BB962C8B-B14F-4D97-AF65-F5344CB8AC3E}">
        <p14:creationId xmlns:p14="http://schemas.microsoft.com/office/powerpoint/2010/main" val="332960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Future Plans</a:t>
            </a:r>
          </a:p>
        </p:txBody>
      </p:sp>
      <p:sp>
        <p:nvSpPr>
          <p:cNvPr id="4" name="Content Placeholder 2">
            <a:extLst>
              <a:ext uri="{FF2B5EF4-FFF2-40B4-BE49-F238E27FC236}">
                <a16:creationId xmlns:a16="http://schemas.microsoft.com/office/drawing/2014/main" id="{CAC0CA7D-4A35-4410-83A7-2C23F945534F}"/>
              </a:ext>
            </a:extLst>
          </p:cNvPr>
          <p:cNvSpPr txBox="1">
            <a:spLocks/>
          </p:cNvSpPr>
          <p:nvPr/>
        </p:nvSpPr>
        <p:spPr>
          <a:xfrm>
            <a:off x="440267" y="1854926"/>
            <a:ext cx="11396132" cy="4091375"/>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80000"/>
              </a:lnSpc>
              <a:spcBef>
                <a:spcPts val="0"/>
              </a:spcBef>
              <a:buNone/>
            </a:pPr>
            <a:endParaRPr lang="en-CA" sz="2800" dirty="0">
              <a:latin typeface="Segoe UI" panose="020B0502040204020203" pitchFamily="34" charset="0"/>
              <a:cs typeface="Segoe UI" panose="020B0502040204020203" pitchFamily="34" charset="0"/>
            </a:endParaRPr>
          </a:p>
          <a:p>
            <a:pPr marL="0" indent="0">
              <a:lnSpc>
                <a:spcPct val="80000"/>
              </a:lnSpc>
              <a:spcBef>
                <a:spcPts val="0"/>
              </a:spcBef>
              <a:buNone/>
            </a:pPr>
            <a:endParaRPr lang="en-CA" sz="2800" dirty="0">
              <a:latin typeface="Segoe UI" panose="020B0502040204020203" pitchFamily="34" charset="0"/>
              <a:cs typeface="Segoe UI" panose="020B0502040204020203" pitchFamily="34" charset="0"/>
            </a:endParaRPr>
          </a:p>
          <a:p>
            <a:pPr marL="0" indent="0">
              <a:lnSpc>
                <a:spcPct val="80000"/>
              </a:lnSpc>
              <a:spcBef>
                <a:spcPts val="0"/>
              </a:spcBef>
              <a:buNone/>
            </a:pPr>
            <a:endParaRPr lang="en-CA" sz="2800" dirty="0">
              <a:latin typeface="Segoe UI" panose="020B0502040204020203" pitchFamily="34" charset="0"/>
              <a:cs typeface="Segoe UI" panose="020B0502040204020203" pitchFamily="34" charset="0"/>
            </a:endParaRPr>
          </a:p>
          <a:p>
            <a:pPr marL="457200" indent="-457200">
              <a:lnSpc>
                <a:spcPct val="80000"/>
              </a:lnSpc>
              <a:spcBef>
                <a:spcPts val="0"/>
              </a:spcBef>
            </a:pPr>
            <a:r>
              <a:rPr lang="en-CA" sz="2800" dirty="0">
                <a:latin typeface="Segoe UI" panose="020B0502040204020203" pitchFamily="34" charset="0"/>
                <a:cs typeface="Segoe UI" panose="020B0502040204020203" pitchFamily="34" charset="0"/>
              </a:rPr>
              <a:t>Integration into a database environment for better web services (e.g., API)</a:t>
            </a:r>
          </a:p>
          <a:p>
            <a:pPr marL="457200" indent="-457200">
              <a:lnSpc>
                <a:spcPct val="80000"/>
              </a:lnSpc>
              <a:spcBef>
                <a:spcPts val="0"/>
              </a:spcBef>
            </a:pPr>
            <a:endParaRPr lang="en-CA" sz="2800" dirty="0">
              <a:latin typeface="Segoe UI" panose="020B0502040204020203" pitchFamily="34" charset="0"/>
              <a:cs typeface="Segoe UI" panose="020B0502040204020203" pitchFamily="34" charset="0"/>
            </a:endParaRPr>
          </a:p>
          <a:p>
            <a:pPr marL="457200" indent="-457200">
              <a:lnSpc>
                <a:spcPct val="80000"/>
              </a:lnSpc>
              <a:spcBef>
                <a:spcPts val="0"/>
              </a:spcBef>
            </a:pPr>
            <a:r>
              <a:rPr lang="en-CA" sz="2800" dirty="0">
                <a:latin typeface="Segoe UI"/>
                <a:cs typeface="Segoe UI"/>
              </a:rPr>
              <a:t>Open Databases of </a:t>
            </a:r>
            <a:r>
              <a:rPr lang="en-CA" sz="2800" b="1" dirty="0">
                <a:solidFill>
                  <a:srgbClr val="FFC000"/>
                </a:solidFill>
                <a:latin typeface="Segoe UI"/>
                <a:cs typeface="Segoe UI"/>
              </a:rPr>
              <a:t>Businesses</a:t>
            </a:r>
            <a:r>
              <a:rPr lang="en-CA" sz="2800" dirty="0">
                <a:latin typeface="Segoe UI"/>
                <a:cs typeface="Segoe UI"/>
              </a:rPr>
              <a:t> and </a:t>
            </a:r>
            <a:r>
              <a:rPr lang="en-CA" sz="2800" b="1" dirty="0">
                <a:solidFill>
                  <a:schemeClr val="bg1">
                    <a:lumMod val="50000"/>
                  </a:schemeClr>
                </a:solidFill>
                <a:latin typeface="Segoe UI"/>
                <a:cs typeface="Segoe UI"/>
              </a:rPr>
              <a:t>Infrastructure</a:t>
            </a:r>
            <a:r>
              <a:rPr lang="en-CA" sz="2800" dirty="0">
                <a:latin typeface="Segoe UI"/>
                <a:cs typeface="Segoe UI"/>
              </a:rPr>
              <a:t> are major projects for this year. Any dataset recommendations? </a:t>
            </a:r>
            <a:endParaRPr lang="en-CA" sz="2800" dirty="0">
              <a:latin typeface="Segoe UI" panose="020B0502040204020203" pitchFamily="34" charset="0"/>
              <a:cs typeface="Segoe UI" panose="020B0502040204020203" pitchFamily="34" charset="0"/>
            </a:endParaRPr>
          </a:p>
          <a:p>
            <a:pPr marL="0" indent="0">
              <a:lnSpc>
                <a:spcPct val="80000"/>
              </a:lnSpc>
              <a:spcBef>
                <a:spcPts val="0"/>
              </a:spcBef>
              <a:buNone/>
            </a:pPr>
            <a:endParaRPr lang="en-CA" sz="2800" dirty="0">
              <a:latin typeface="Segoe UI" panose="020B0502040204020203" pitchFamily="34" charset="0"/>
              <a:cs typeface="Segoe UI" panose="020B0502040204020203" pitchFamily="34" charset="0"/>
            </a:endParaRPr>
          </a:p>
          <a:p>
            <a:pPr marL="457200" indent="-457200">
              <a:lnSpc>
                <a:spcPct val="80000"/>
              </a:lnSpc>
              <a:spcBef>
                <a:spcPts val="0"/>
              </a:spcBef>
            </a:pPr>
            <a:r>
              <a:rPr lang="en-CA" sz="2800" dirty="0">
                <a:latin typeface="Segoe UI" panose="020B0502040204020203" pitchFamily="34" charset="0"/>
                <a:cs typeface="Segoe UI" panose="020B0502040204020203" pitchFamily="34" charset="0"/>
              </a:rPr>
              <a:t>More database ideas! Have any to share?</a:t>
            </a:r>
          </a:p>
          <a:p>
            <a:pPr marL="457200" indent="-457200">
              <a:lnSpc>
                <a:spcPct val="80000"/>
              </a:lnSpc>
              <a:spcBef>
                <a:spcPts val="0"/>
              </a:spcBef>
            </a:pPr>
            <a:endParaRPr lang="en-CA" sz="2800" dirty="0">
              <a:latin typeface="Segoe UI" panose="020B0502040204020203" pitchFamily="34" charset="0"/>
              <a:cs typeface="Segoe UI" panose="020B0502040204020203" pitchFamily="34" charset="0"/>
            </a:endParaRPr>
          </a:p>
          <a:p>
            <a:pPr marL="457200" indent="-457200">
              <a:lnSpc>
                <a:spcPct val="80000"/>
              </a:lnSpc>
              <a:spcBef>
                <a:spcPts val="0"/>
              </a:spcBef>
            </a:pPr>
            <a:endParaRPr lang="en-CA" sz="2800" dirty="0">
              <a:latin typeface="Segoe UI" panose="020B0502040204020203" pitchFamily="34" charset="0"/>
              <a:cs typeface="Segoe UI" panose="020B0502040204020203" pitchFamily="34" charset="0"/>
            </a:endParaRPr>
          </a:p>
          <a:p>
            <a:pPr marL="457200" indent="-457200">
              <a:lnSpc>
                <a:spcPct val="80000"/>
              </a:lnSpc>
              <a:spcBef>
                <a:spcPts val="0"/>
              </a:spcBef>
            </a:pPr>
            <a:endParaRPr lang="en-CA" sz="2800" dirty="0">
              <a:latin typeface="Segoe UI" panose="020B0502040204020203" pitchFamily="34" charset="0"/>
              <a:cs typeface="Segoe UI" panose="020B0502040204020203" pitchFamily="34" charset="0"/>
            </a:endParaRPr>
          </a:p>
          <a:p>
            <a:pPr marL="0" indent="0">
              <a:lnSpc>
                <a:spcPct val="80000"/>
              </a:lnSpc>
              <a:spcBef>
                <a:spcPts val="0"/>
              </a:spcBef>
              <a:buNone/>
            </a:pPr>
            <a:endParaRPr lang="en-CA"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783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9BF9-A7BD-6E4A-BE04-D6BE95C74F0D}"/>
              </a:ext>
            </a:extLst>
          </p:cNvPr>
          <p:cNvSpPr>
            <a:spLocks noGrp="1"/>
          </p:cNvSpPr>
          <p:nvPr>
            <p:ph type="title" idx="4294967295"/>
          </p:nvPr>
        </p:nvSpPr>
        <p:spPr>
          <a:xfrm>
            <a:off x="2580879" y="778367"/>
            <a:ext cx="6646863" cy="590550"/>
          </a:xfrm>
          <a:prstGeom prst="rect">
            <a:avLst/>
          </a:prstGeom>
        </p:spPr>
        <p:txBody>
          <a:bodyPr/>
          <a:lstStyle/>
          <a:p>
            <a:r>
              <a:rPr lang="en-CA" sz="4000" b="1" dirty="0">
                <a:latin typeface="Segoe UI"/>
                <a:cs typeface="Segoe UI"/>
              </a:rPr>
              <a:t>THANK YOU!</a:t>
            </a:r>
          </a:p>
        </p:txBody>
      </p:sp>
      <p:sp>
        <p:nvSpPr>
          <p:cNvPr id="6" name="Rectangle 5">
            <a:extLst>
              <a:ext uri="{FF2B5EF4-FFF2-40B4-BE49-F238E27FC236}">
                <a16:creationId xmlns:a16="http://schemas.microsoft.com/office/drawing/2014/main" id="{ACBBECDB-590E-DD49-85A9-1A4FCC573D6F}"/>
              </a:ext>
            </a:extLst>
          </p:cNvPr>
          <p:cNvSpPr/>
          <p:nvPr/>
        </p:nvSpPr>
        <p:spPr>
          <a:xfrm>
            <a:off x="2580879" y="1368917"/>
            <a:ext cx="6118358" cy="4339650"/>
          </a:xfrm>
          <a:prstGeom prst="rect">
            <a:avLst/>
          </a:prstGeom>
        </p:spPr>
        <p:txBody>
          <a:bodyPr wrap="square" lIns="91440" tIns="45720" rIns="91440" bIns="45720" anchor="t">
            <a:spAutoFit/>
          </a:bodyPr>
          <a:lstStyle/>
          <a:p>
            <a:r>
              <a:rPr lang="en-CA" altLang="en-US" sz="2000" b="1" dirty="0">
                <a:solidFill>
                  <a:srgbClr val="1F324F"/>
                </a:solidFill>
                <a:latin typeface="Segoe UI"/>
                <a:ea typeface="Century Gothic" charset="0"/>
                <a:cs typeface="Segoe UI"/>
              </a:rPr>
              <a:t>For more information,</a:t>
            </a:r>
          </a:p>
          <a:p>
            <a:r>
              <a:rPr lang="en-CA" altLang="en-US" sz="2000" u="sng" dirty="0">
                <a:solidFill>
                  <a:srgbClr val="1F324F"/>
                </a:solidFill>
                <a:latin typeface="Segoe UI"/>
                <a:ea typeface="Century Gothic" charset="0"/>
                <a:cs typeface="Segoe UI"/>
                <a:hlinkClick r:id="rId3"/>
              </a:rPr>
              <a:t>alessandro.alasia@canada.ca</a:t>
            </a:r>
            <a:r>
              <a:rPr lang="en-CA" altLang="en-US" sz="2000" u="sng" dirty="0">
                <a:solidFill>
                  <a:srgbClr val="1F324F"/>
                </a:solidFill>
                <a:latin typeface="Segoe UI"/>
                <a:ea typeface="Century Gothic" charset="0"/>
                <a:cs typeface="Segoe UI"/>
              </a:rPr>
              <a:t> </a:t>
            </a:r>
            <a:endParaRPr lang="en-CA" altLang="en-US" sz="2000" u="sng" dirty="0">
              <a:solidFill>
                <a:schemeClr val="accent4">
                  <a:lumMod val="75000"/>
                </a:schemeClr>
              </a:solidFill>
              <a:latin typeface="Segoe UI"/>
              <a:ea typeface="Century Gothic" charset="0"/>
              <a:cs typeface="Segoe UI"/>
            </a:endParaRPr>
          </a:p>
          <a:p>
            <a:r>
              <a:rPr lang="en-CA" altLang="en-US" sz="2000" u="sng" dirty="0">
                <a:solidFill>
                  <a:srgbClr val="1F324F"/>
                </a:solidFill>
                <a:latin typeface="Segoe UI"/>
                <a:ea typeface="Century Gothic" charset="0"/>
                <a:cs typeface="Segoe UI"/>
                <a:hlinkClick r:id="rId4"/>
              </a:rPr>
              <a:t>joseph.kuchar@canada.ca</a:t>
            </a:r>
            <a:endParaRPr lang="en-CA" altLang="en-US" sz="2000" u="sng" dirty="0">
              <a:solidFill>
                <a:srgbClr val="1F324F"/>
              </a:solidFill>
              <a:latin typeface="Segoe UI"/>
              <a:ea typeface="Century Gothic" charset="0"/>
              <a:cs typeface="Segoe UI"/>
            </a:endParaRPr>
          </a:p>
          <a:p>
            <a:endParaRPr lang="en-CA" altLang="en-US" sz="2400" b="1" u="sng" dirty="0">
              <a:solidFill>
                <a:srgbClr val="BF9000"/>
              </a:solidFill>
              <a:latin typeface="Segoe UI"/>
              <a:ea typeface="Century Gothic" charset="0"/>
              <a:cs typeface="Segoe UI"/>
            </a:endParaRPr>
          </a:p>
          <a:p>
            <a:r>
              <a:rPr lang="en-CA" altLang="en-US" sz="4000" b="1" dirty="0">
                <a:latin typeface="Segoe UI"/>
                <a:ea typeface="+mj-ea"/>
                <a:cs typeface="Segoe UI"/>
              </a:rPr>
              <a:t>MERCI!</a:t>
            </a:r>
            <a:br>
              <a:rPr lang="en-CA" altLang="en-US" sz="2400" b="1" dirty="0">
                <a:solidFill>
                  <a:srgbClr val="1F324F"/>
                </a:solidFill>
                <a:latin typeface="Segoe UI"/>
                <a:ea typeface="Century Gothic" charset="0"/>
                <a:cs typeface="Segoe UI"/>
              </a:rPr>
            </a:br>
            <a:r>
              <a:rPr lang="en-CA" altLang="en-US" sz="2000" b="1" dirty="0">
                <a:solidFill>
                  <a:srgbClr val="1F324F"/>
                </a:solidFill>
                <a:latin typeface="Segoe UI"/>
                <a:ea typeface="Century Gothic" charset="0"/>
                <a:cs typeface="Segoe UI"/>
              </a:rPr>
              <a:t>Pour de plus </a:t>
            </a:r>
            <a:r>
              <a:rPr lang="en-CA" altLang="en-US" sz="2000" b="1" dirty="0" err="1">
                <a:solidFill>
                  <a:srgbClr val="1F324F"/>
                </a:solidFill>
                <a:latin typeface="Segoe UI"/>
                <a:ea typeface="Century Gothic" charset="0"/>
                <a:cs typeface="Segoe UI"/>
              </a:rPr>
              <a:t>amples</a:t>
            </a:r>
            <a:r>
              <a:rPr lang="en-CA" altLang="en-US" sz="2000" b="1" dirty="0">
                <a:solidFill>
                  <a:srgbClr val="1F324F"/>
                </a:solidFill>
                <a:latin typeface="Segoe UI"/>
                <a:ea typeface="Century Gothic" charset="0"/>
                <a:cs typeface="Segoe UI"/>
              </a:rPr>
              <a:t> </a:t>
            </a:r>
            <a:r>
              <a:rPr lang="en-CA" altLang="en-US" sz="2000" b="1" dirty="0" err="1">
                <a:solidFill>
                  <a:srgbClr val="1F324F"/>
                </a:solidFill>
                <a:latin typeface="Segoe UI"/>
                <a:ea typeface="Century Gothic" charset="0"/>
                <a:cs typeface="Segoe UI"/>
              </a:rPr>
              <a:t>renseignements</a:t>
            </a:r>
            <a:r>
              <a:rPr lang="en-CA" altLang="en-US" sz="2000" b="1" dirty="0">
                <a:solidFill>
                  <a:srgbClr val="1F324F"/>
                </a:solidFill>
                <a:latin typeface="Segoe UI"/>
                <a:ea typeface="Century Gothic" charset="0"/>
                <a:cs typeface="Segoe UI"/>
              </a:rPr>
              <a:t>, </a:t>
            </a:r>
            <a:endParaRPr lang="en-CA" altLang="en-US" sz="2000" u="sng" dirty="0">
              <a:solidFill>
                <a:srgbClr val="1F324F"/>
              </a:solidFill>
              <a:latin typeface="Segoe UI"/>
              <a:ea typeface="Century Gothic" charset="0"/>
              <a:cs typeface="Segoe UI"/>
              <a:hlinkClick r:id="rId3"/>
            </a:endParaRPr>
          </a:p>
          <a:p>
            <a:r>
              <a:rPr lang="en-CA" altLang="en-US" sz="2000" u="sng" dirty="0">
                <a:solidFill>
                  <a:srgbClr val="1F324F"/>
                </a:solidFill>
                <a:latin typeface="Segoe UI"/>
                <a:ea typeface="Century Gothic" charset="0"/>
                <a:cs typeface="Segoe UI"/>
                <a:hlinkClick r:id="rId3"/>
              </a:rPr>
              <a:t>alessandro.alasia@canada.ca</a:t>
            </a:r>
            <a:r>
              <a:rPr lang="en-CA" altLang="en-US" sz="2000" u="sng" dirty="0">
                <a:solidFill>
                  <a:srgbClr val="1F324F"/>
                </a:solidFill>
                <a:latin typeface="Segoe UI"/>
                <a:ea typeface="Century Gothic" charset="0"/>
                <a:cs typeface="Segoe UI"/>
              </a:rPr>
              <a:t> </a:t>
            </a:r>
            <a:endParaRPr lang="en-CA" altLang="en-US" sz="2000" u="sng" dirty="0">
              <a:solidFill>
                <a:schemeClr val="accent4">
                  <a:lumMod val="75000"/>
                </a:schemeClr>
              </a:solidFill>
              <a:latin typeface="Segoe UI"/>
              <a:ea typeface="Century Gothic" charset="0"/>
              <a:cs typeface="Segoe UI"/>
            </a:endParaRPr>
          </a:p>
          <a:p>
            <a:r>
              <a:rPr lang="en-CA" altLang="en-US" sz="2000" u="sng" dirty="0">
                <a:solidFill>
                  <a:srgbClr val="1F324F"/>
                </a:solidFill>
                <a:latin typeface="Segoe UI"/>
                <a:ea typeface="Century Gothic" charset="0"/>
                <a:cs typeface="Segoe UI"/>
                <a:hlinkClick r:id="rId4"/>
              </a:rPr>
              <a:t>joseph.kuchar@canada.ca</a:t>
            </a:r>
            <a:endParaRPr lang="en-CA" altLang="en-US" sz="2000" u="sng" dirty="0">
              <a:solidFill>
                <a:srgbClr val="1F324F"/>
              </a:solidFill>
              <a:latin typeface="Segoe UI"/>
              <a:ea typeface="Century Gothic" charset="0"/>
              <a:cs typeface="Segoe UI"/>
            </a:endParaRPr>
          </a:p>
          <a:p>
            <a:endParaRPr lang="en-CA" altLang="en-US" sz="2000" u="sng" dirty="0">
              <a:solidFill>
                <a:srgbClr val="1F324F"/>
              </a:solidFill>
              <a:latin typeface="Segoe UI"/>
              <a:ea typeface="Century Gothic" charset="0"/>
              <a:cs typeface="Segoe UI"/>
            </a:endParaRPr>
          </a:p>
          <a:p>
            <a:br>
              <a:rPr lang="en-CA" altLang="en-US" sz="2400" b="1" u="sng" dirty="0">
                <a:solidFill>
                  <a:srgbClr val="1F324F"/>
                </a:solidFill>
                <a:latin typeface="Segoe UI"/>
                <a:ea typeface="Century Gothic" charset="0"/>
                <a:cs typeface="Segoe UI"/>
              </a:rPr>
            </a:br>
            <a:r>
              <a:rPr lang="en-CA" altLang="en-US" sz="2400" b="1" dirty="0">
                <a:solidFill>
                  <a:srgbClr val="1F324F"/>
                </a:solidFill>
                <a:latin typeface="Segoe UI"/>
                <a:ea typeface="Century Gothic" charset="0"/>
                <a:cs typeface="Segoe UI"/>
              </a:rPr>
              <a:t>#StatCan100</a:t>
            </a:r>
            <a:br>
              <a:rPr lang="en-CA" altLang="en-US" sz="2400" b="1" dirty="0">
                <a:solidFill>
                  <a:srgbClr val="31708D"/>
                </a:solidFill>
                <a:latin typeface="Segoe UI"/>
                <a:ea typeface="Century Gothic" charset="0"/>
                <a:cs typeface="Segoe UI"/>
              </a:rPr>
            </a:br>
            <a:endParaRPr lang="en-CA" sz="2400" dirty="0">
              <a:latin typeface="Segoe UI"/>
              <a:cs typeface="Segoe UI"/>
            </a:endParaRPr>
          </a:p>
        </p:txBody>
      </p:sp>
      <p:sp>
        <p:nvSpPr>
          <p:cNvPr id="10" name="Title 1">
            <a:extLst>
              <a:ext uri="{FF2B5EF4-FFF2-40B4-BE49-F238E27FC236}">
                <a16:creationId xmlns:a16="http://schemas.microsoft.com/office/drawing/2014/main" id="{48679BF9-A7BD-6E4A-BE04-D6BE95C74F0D}"/>
              </a:ext>
            </a:extLst>
          </p:cNvPr>
          <p:cNvSpPr txBox="1">
            <a:spLocks/>
          </p:cNvSpPr>
          <p:nvPr/>
        </p:nvSpPr>
        <p:spPr>
          <a:xfrm>
            <a:off x="3889519" y="2060849"/>
            <a:ext cx="6648227" cy="591369"/>
          </a:xfrm>
          <a:prstGeom prst="rect">
            <a:avLst/>
          </a:prstGeom>
        </p:spPr>
        <p:txBody>
          <a:bodyPr/>
          <a:lstStyle>
            <a:lvl1pPr algn="l" rtl="0" eaLnBrk="1" fontAlgn="base" hangingPunct="1">
              <a:spcBef>
                <a:spcPct val="0"/>
              </a:spcBef>
              <a:spcAft>
                <a:spcPct val="0"/>
              </a:spcAft>
              <a:defRPr sz="3200" b="1" kern="1200">
                <a:solidFill>
                  <a:srgbClr val="1F324F"/>
                </a:solidFill>
                <a:latin typeface="Century Gothic" charset="0"/>
                <a:ea typeface="Century Gothic" charset="0"/>
                <a:cs typeface="Century Gothic" charset="0"/>
              </a:defRPr>
            </a:lvl1pPr>
            <a:lvl2pPr algn="l" rtl="0" eaLnBrk="1" fontAlgn="base" hangingPunct="1">
              <a:spcBef>
                <a:spcPct val="0"/>
              </a:spcBef>
              <a:spcAft>
                <a:spcPct val="0"/>
              </a:spcAft>
              <a:defRPr sz="3200">
                <a:solidFill>
                  <a:schemeClr val="accent2"/>
                </a:solidFill>
                <a:latin typeface="Arial Black" panose="020B0A04020102020204" pitchFamily="34" charset="0"/>
              </a:defRPr>
            </a:lvl2pPr>
            <a:lvl3pPr algn="l" rtl="0" eaLnBrk="1" fontAlgn="base" hangingPunct="1">
              <a:spcBef>
                <a:spcPct val="0"/>
              </a:spcBef>
              <a:spcAft>
                <a:spcPct val="0"/>
              </a:spcAft>
              <a:defRPr sz="3200">
                <a:solidFill>
                  <a:schemeClr val="accent2"/>
                </a:solidFill>
                <a:latin typeface="Arial Black" panose="020B0A04020102020204" pitchFamily="34" charset="0"/>
              </a:defRPr>
            </a:lvl3pPr>
            <a:lvl4pPr algn="l" rtl="0" eaLnBrk="1" fontAlgn="base" hangingPunct="1">
              <a:spcBef>
                <a:spcPct val="0"/>
              </a:spcBef>
              <a:spcAft>
                <a:spcPct val="0"/>
              </a:spcAft>
              <a:defRPr sz="3200">
                <a:solidFill>
                  <a:schemeClr val="accent2"/>
                </a:solidFill>
                <a:latin typeface="Arial Black" panose="020B0A04020102020204" pitchFamily="34" charset="0"/>
              </a:defRPr>
            </a:lvl4pPr>
            <a:lvl5pPr algn="l" rtl="0" eaLnBrk="1" fontAlgn="base" hangingPunct="1">
              <a:spcBef>
                <a:spcPct val="0"/>
              </a:spcBef>
              <a:spcAft>
                <a:spcPct val="0"/>
              </a:spcAft>
              <a:defRPr sz="3200">
                <a:solidFill>
                  <a:schemeClr val="accent2"/>
                </a:solidFill>
                <a:latin typeface="Arial Black" panose="020B0A04020102020204" pitchFamily="34" charset="0"/>
              </a:defRPr>
            </a:lvl5pPr>
            <a:lvl6pPr marL="457200" algn="l" rtl="0" eaLnBrk="1" fontAlgn="base" hangingPunct="1">
              <a:spcBef>
                <a:spcPct val="0"/>
              </a:spcBef>
              <a:spcAft>
                <a:spcPct val="0"/>
              </a:spcAft>
              <a:defRPr sz="3200">
                <a:solidFill>
                  <a:schemeClr val="accent2"/>
                </a:solidFill>
                <a:latin typeface="Arial Black" panose="020B0A04020102020204" pitchFamily="34" charset="0"/>
              </a:defRPr>
            </a:lvl6pPr>
            <a:lvl7pPr marL="914400" algn="l" rtl="0" eaLnBrk="1" fontAlgn="base" hangingPunct="1">
              <a:spcBef>
                <a:spcPct val="0"/>
              </a:spcBef>
              <a:spcAft>
                <a:spcPct val="0"/>
              </a:spcAft>
              <a:defRPr sz="3200">
                <a:solidFill>
                  <a:schemeClr val="accent2"/>
                </a:solidFill>
                <a:latin typeface="Arial Black" panose="020B0A04020102020204" pitchFamily="34" charset="0"/>
              </a:defRPr>
            </a:lvl7pPr>
            <a:lvl8pPr marL="1371600" algn="l" rtl="0" eaLnBrk="1" fontAlgn="base" hangingPunct="1">
              <a:spcBef>
                <a:spcPct val="0"/>
              </a:spcBef>
              <a:spcAft>
                <a:spcPct val="0"/>
              </a:spcAft>
              <a:defRPr sz="3200">
                <a:solidFill>
                  <a:schemeClr val="accent2"/>
                </a:solidFill>
                <a:latin typeface="Arial Black" panose="020B0A04020102020204" pitchFamily="34" charset="0"/>
              </a:defRPr>
            </a:lvl8pPr>
            <a:lvl9pPr marL="1828800" algn="l" rtl="0" eaLnBrk="1" fontAlgn="base" hangingPunct="1">
              <a:spcBef>
                <a:spcPct val="0"/>
              </a:spcBef>
              <a:spcAft>
                <a:spcPct val="0"/>
              </a:spcAft>
              <a:defRPr sz="3200">
                <a:solidFill>
                  <a:schemeClr val="accent2"/>
                </a:solidFill>
                <a:latin typeface="Arial Black" panose="020B0A04020102020204" pitchFamily="34" charset="0"/>
              </a:defRPr>
            </a:lvl9pPr>
          </a:lstStyle>
          <a:p>
            <a:endParaRPr lang="en-CA" sz="4000" dirty="0"/>
          </a:p>
        </p:txBody>
      </p:sp>
    </p:spTree>
    <p:extLst>
      <p:ext uri="{BB962C8B-B14F-4D97-AF65-F5344CB8AC3E}">
        <p14:creationId xmlns:p14="http://schemas.microsoft.com/office/powerpoint/2010/main" val="1806256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Google Shape;161;p4"/>
          <p:cNvSpPr txBox="1"/>
          <p:nvPr/>
        </p:nvSpPr>
        <p:spPr>
          <a:xfrm>
            <a:off x="1775750" y="1810247"/>
            <a:ext cx="8427432" cy="4190505"/>
          </a:xfrm>
          <a:prstGeom prst="rect">
            <a:avLst/>
          </a:prstGeom>
          <a:noFill/>
          <a:ln>
            <a:noFill/>
          </a:ln>
        </p:spPr>
        <p:txBody>
          <a:bodyPr spcFirstLastPara="1" wrap="square" lIns="68569" tIns="34275" rIns="68569" bIns="34275" anchor="t" anchorCtr="0">
            <a:normAutofit/>
          </a:bodyPr>
          <a:lstStyle/>
          <a:p>
            <a:pPr algn="ctr">
              <a:lnSpc>
                <a:spcPct val="120000"/>
              </a:lnSpc>
              <a:buClr>
                <a:schemeClr val="dk1"/>
              </a:buClr>
              <a:buSzPts val="3300"/>
            </a:pPr>
            <a:endParaRPr sz="2475">
              <a:solidFill>
                <a:schemeClr val="dk1"/>
              </a:solidFill>
              <a:latin typeface="Calibri"/>
              <a:ea typeface="Calibri"/>
              <a:cs typeface="Calibri"/>
              <a:sym typeface="Calibri"/>
            </a:endParaRPr>
          </a:p>
        </p:txBody>
      </p:sp>
      <p:sp>
        <p:nvSpPr>
          <p:cNvPr id="162" name="Google Shape;162;p4"/>
          <p:cNvSpPr txBox="1"/>
          <p:nvPr/>
        </p:nvSpPr>
        <p:spPr>
          <a:xfrm>
            <a:off x="679269" y="2017675"/>
            <a:ext cx="11512731" cy="3762538"/>
          </a:xfrm>
          <a:prstGeom prst="rect">
            <a:avLst/>
          </a:prstGeom>
          <a:noFill/>
          <a:ln>
            <a:noFill/>
          </a:ln>
        </p:spPr>
        <p:txBody>
          <a:bodyPr spcFirstLastPara="1" wrap="square" lIns="68569" tIns="34275" rIns="68569" bIns="34275" anchor="t" anchorCtr="0">
            <a:spAutoFit/>
          </a:bodyPr>
          <a:lstStyle/>
          <a:p>
            <a:pPr marL="457200" indent="-457200">
              <a:spcAft>
                <a:spcPts val="2400"/>
              </a:spcAft>
              <a:buFont typeface="Arial" panose="020B0604020202020204" pitchFamily="34" charset="0"/>
              <a:buChar char="•"/>
            </a:pPr>
            <a:r>
              <a:rPr lang="en-CA" sz="2000" b="1" dirty="0">
                <a:solidFill>
                  <a:schemeClr val="dk1"/>
                </a:solidFill>
                <a:latin typeface="Segoe UI" panose="020B0502040204020203" pitchFamily="34" charset="0"/>
                <a:ea typeface="Quattrocento Sans"/>
                <a:cs typeface="Segoe UI" panose="020B0502040204020203" pitchFamily="34" charset="0"/>
                <a:sym typeface="Quattrocento Sans"/>
              </a:rPr>
              <a:t>LODE:</a:t>
            </a:r>
            <a:r>
              <a:rPr lang="en-CA" sz="2000" b="1" dirty="0">
                <a:solidFill>
                  <a:schemeClr val="accent1"/>
                </a:solidFill>
                <a:latin typeface="Segoe UI" panose="020B0502040204020203" pitchFamily="34" charset="0"/>
                <a:ea typeface="Quattrocento Sans"/>
                <a:cs typeface="Segoe UI" panose="020B0502040204020203" pitchFamily="34" charset="0"/>
                <a:sym typeface="Quattrocento Sans"/>
              </a:rPr>
              <a:t> </a:t>
            </a:r>
            <a:r>
              <a:rPr lang="en-CA" sz="2000" u="sng" dirty="0">
                <a:solidFill>
                  <a:schemeClr val="accent1"/>
                </a:solidFill>
                <a:latin typeface="Segoe UI" panose="020B0502040204020203" pitchFamily="34" charset="0"/>
                <a:ea typeface="Quattrocento Sans"/>
                <a:cs typeface="Segoe UI" panose="020B0502040204020203" pitchFamily="34" charset="0"/>
                <a:sym typeface="Quattrocento Sans"/>
                <a:hlinkClick r:id="rId3"/>
              </a:rPr>
              <a:t>https://www.statcan.gc.ca/eng/lode</a:t>
            </a:r>
            <a:endParaRPr sz="2000" b="1" dirty="0">
              <a:solidFill>
                <a:schemeClr val="accent1"/>
              </a:solidFill>
              <a:latin typeface="Segoe UI" panose="020B0502040204020203" pitchFamily="34" charset="0"/>
              <a:ea typeface="Quattrocento Sans"/>
              <a:cs typeface="Segoe UI" panose="020B0502040204020203" pitchFamily="34" charset="0"/>
              <a:sym typeface="Quattrocento Sans"/>
            </a:endParaRPr>
          </a:p>
          <a:p>
            <a:pPr marL="457200" indent="-457200">
              <a:spcAft>
                <a:spcPts val="2400"/>
              </a:spcAft>
              <a:buFont typeface="Arial" panose="020B0604020202020204" pitchFamily="34" charset="0"/>
              <a:buChar char="•"/>
            </a:pPr>
            <a:r>
              <a:rPr lang="en-CA" sz="2000" b="1" dirty="0">
                <a:latin typeface="Segoe UI" panose="020B0502040204020203" pitchFamily="34" charset="0"/>
                <a:ea typeface="Quattrocento Sans"/>
                <a:cs typeface="Segoe UI" panose="020B0502040204020203" pitchFamily="34" charset="0"/>
                <a:sym typeface="Quattrocento Sans"/>
              </a:rPr>
              <a:t>LODE Viewer: </a:t>
            </a:r>
            <a:r>
              <a:rPr lang="en-CA" sz="2000" u="sng" dirty="0">
                <a:solidFill>
                  <a:schemeClr val="accent1"/>
                </a:solidFill>
                <a:latin typeface="Segoe UI" panose="020B0502040204020203" pitchFamily="34" charset="0"/>
                <a:ea typeface="Quattrocento Sans"/>
                <a:cs typeface="Segoe UI" panose="020B0502040204020203" pitchFamily="34" charset="0"/>
                <a:sym typeface="Quattrocento Sans"/>
                <a:hlinkClick r:id="rId4"/>
              </a:rPr>
              <a:t>https://www150.statcan.gc.ca/n1/pub/71-607-x/71-607-x2020014-eng.htm</a:t>
            </a:r>
            <a:endParaRPr sz="2000" b="1" dirty="0">
              <a:solidFill>
                <a:schemeClr val="accent1"/>
              </a:solidFill>
              <a:latin typeface="Segoe UI" panose="020B0502040204020203" pitchFamily="34" charset="0"/>
              <a:ea typeface="Quattrocento Sans"/>
              <a:cs typeface="Segoe UI" panose="020B0502040204020203" pitchFamily="34" charset="0"/>
              <a:sym typeface="Quattrocento Sans"/>
            </a:endParaRPr>
          </a:p>
          <a:p>
            <a:pPr marL="457200" indent="-457200">
              <a:spcAft>
                <a:spcPts val="2400"/>
              </a:spcAft>
              <a:buFont typeface="Arial" panose="020B0604020202020204" pitchFamily="34" charset="0"/>
              <a:buChar char="•"/>
            </a:pPr>
            <a:r>
              <a:rPr lang="en-CA" sz="2000" b="1" dirty="0">
                <a:latin typeface="Segoe UI" panose="020B0502040204020203" pitchFamily="34" charset="0"/>
                <a:ea typeface="Quattrocento Sans"/>
                <a:cs typeface="Segoe UI" panose="020B0502040204020203" pitchFamily="34" charset="0"/>
                <a:sym typeface="Quattrocento Sans"/>
              </a:rPr>
              <a:t>LODE Viewer GitHub repo: </a:t>
            </a:r>
            <a:r>
              <a:rPr lang="en-CA" sz="2000" u="sng" dirty="0">
                <a:solidFill>
                  <a:schemeClr val="accent1"/>
                </a:solidFill>
                <a:latin typeface="Segoe UI" panose="020B0502040204020203" pitchFamily="34" charset="0"/>
                <a:ea typeface="Quattrocento Sans"/>
                <a:cs typeface="Segoe UI" panose="020B0502040204020203" pitchFamily="34" charset="0"/>
                <a:sym typeface="Quattrocento Sans"/>
              </a:rPr>
              <a:t>https://github.com/CSBP-CPSE/lode-viewer</a:t>
            </a:r>
          </a:p>
          <a:p>
            <a:pPr marL="457200" indent="-457200">
              <a:spcAft>
                <a:spcPts val="2400"/>
              </a:spcAft>
              <a:buFont typeface="Arial" panose="020B0604020202020204" pitchFamily="34" charset="0"/>
              <a:buChar char="•"/>
            </a:pPr>
            <a:r>
              <a:rPr lang="en-CA" sz="2000" b="1" dirty="0">
                <a:latin typeface="Segoe UI" panose="020B0502040204020203" pitchFamily="34" charset="0"/>
                <a:cs typeface="Segoe UI" panose="020B0502040204020203" pitchFamily="34" charset="0"/>
                <a:sym typeface="Quattrocento Sans"/>
              </a:rPr>
              <a:t>COAP: </a:t>
            </a:r>
            <a:r>
              <a:rPr lang="en-CA" sz="2000" u="sng" dirty="0">
                <a:solidFill>
                  <a:schemeClr val="accent1"/>
                </a:solidFill>
                <a:latin typeface="Segoe UI" panose="020B0502040204020203" pitchFamily="34" charset="0"/>
                <a:cs typeface="Segoe UI" panose="020B0502040204020203" pitchFamily="34" charset="0"/>
                <a:sym typeface="Quattrocento Sans"/>
              </a:rPr>
              <a:t>https://github.com/CSBP-CPSE/Canadian-Open-Address-Point-Processing</a:t>
            </a:r>
          </a:p>
          <a:p>
            <a:pPr marL="457200" indent="-457200">
              <a:spcAft>
                <a:spcPts val="2400"/>
              </a:spcAft>
              <a:buFont typeface="Arial" panose="020B0604020202020204" pitchFamily="34" charset="0"/>
              <a:buChar char="•"/>
            </a:pPr>
            <a:r>
              <a:rPr lang="en-CA" sz="2000" b="1" dirty="0">
                <a:latin typeface="Segoe UI" panose="020B0502040204020203" pitchFamily="34" charset="0"/>
                <a:cs typeface="Segoe UI" panose="020B0502040204020203" pitchFamily="34" charset="0"/>
                <a:sym typeface="Quattrocento Sans"/>
              </a:rPr>
              <a:t>ICBF: </a:t>
            </a:r>
            <a:r>
              <a:rPr lang="en-CA" sz="2000" u="sng" dirty="0">
                <a:solidFill>
                  <a:schemeClr val="accent1"/>
                </a:solidFill>
                <a:latin typeface="Segoe UI" panose="020B0502040204020203" pitchFamily="34" charset="0"/>
                <a:cs typeface="Segoe UI" panose="020B0502040204020203" pitchFamily="34" charset="0"/>
                <a:sym typeface="Quattrocento Sans"/>
              </a:rPr>
              <a:t>https://github.com/CSBP-CPSE/ICBF-EIIC</a:t>
            </a:r>
          </a:p>
          <a:p>
            <a:pPr marL="457200" indent="-457200">
              <a:spcAft>
                <a:spcPts val="2400"/>
              </a:spcAft>
              <a:buFont typeface="Arial" panose="020B0604020202020204" pitchFamily="34" charset="0"/>
              <a:buChar char="•"/>
            </a:pPr>
            <a:r>
              <a:rPr lang="en-CA" sz="2000" b="1" dirty="0" err="1">
                <a:latin typeface="Segoe UI" panose="020B0502040204020203" pitchFamily="34" charset="0"/>
                <a:cs typeface="Segoe UI" panose="020B0502040204020203" pitchFamily="34" charset="0"/>
                <a:sym typeface="Quattrocento Sans"/>
              </a:rPr>
              <a:t>OpenTabulate</a:t>
            </a:r>
            <a:r>
              <a:rPr lang="en-CA" sz="2000" b="1" dirty="0">
                <a:latin typeface="Segoe UI" panose="020B0502040204020203" pitchFamily="34" charset="0"/>
                <a:cs typeface="Segoe UI" panose="020B0502040204020203" pitchFamily="34" charset="0"/>
                <a:sym typeface="Quattrocento Sans"/>
              </a:rPr>
              <a:t>: </a:t>
            </a:r>
            <a:r>
              <a:rPr lang="en-CA" sz="2000" u="sng" dirty="0">
                <a:solidFill>
                  <a:schemeClr val="accent1"/>
                </a:solidFill>
                <a:latin typeface="Segoe UI" panose="020B0502040204020203" pitchFamily="34" charset="0"/>
                <a:cs typeface="Segoe UI" panose="020B0502040204020203" pitchFamily="34" charset="0"/>
                <a:sym typeface="Quattrocento Sans"/>
              </a:rPr>
              <a:t>https://github.com/CSBP-CPSE/OpenTabulate</a:t>
            </a:r>
            <a:endParaRPr sz="2000" u="sng" dirty="0">
              <a:solidFill>
                <a:schemeClr val="accent1"/>
              </a:solidFill>
              <a:latin typeface="Segoe UI" panose="020B0502040204020203" pitchFamily="34" charset="0"/>
              <a:cs typeface="Segoe UI" panose="020B0502040204020203" pitchFamily="34" charset="0"/>
              <a:sym typeface="Quattrocento Sans"/>
            </a:endParaRPr>
          </a:p>
        </p:txBody>
      </p:sp>
      <p:sp>
        <p:nvSpPr>
          <p:cNvPr id="5"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Resources</a:t>
            </a:r>
          </a:p>
        </p:txBody>
      </p:sp>
    </p:spTree>
    <p:extLst>
      <p:ext uri="{BB962C8B-B14F-4D97-AF65-F5344CB8AC3E}">
        <p14:creationId xmlns:p14="http://schemas.microsoft.com/office/powerpoint/2010/main" val="15976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Linkable Open Data Environment (LODE)</a:t>
            </a:r>
          </a:p>
        </p:txBody>
      </p:sp>
      <p:sp>
        <p:nvSpPr>
          <p:cNvPr id="15" name="Content Placeholder 2">
            <a:extLst>
              <a:ext uri="{FF2B5EF4-FFF2-40B4-BE49-F238E27FC236}">
                <a16:creationId xmlns:a16="http://schemas.microsoft.com/office/drawing/2014/main" id="{CAC0CA7D-4A35-4410-83A7-2C23F945534F}"/>
              </a:ext>
            </a:extLst>
          </p:cNvPr>
          <p:cNvSpPr txBox="1">
            <a:spLocks/>
          </p:cNvSpPr>
          <p:nvPr/>
        </p:nvSpPr>
        <p:spPr>
          <a:xfrm>
            <a:off x="440266" y="1549104"/>
            <a:ext cx="6729384" cy="4397198"/>
          </a:xfrm>
          <a:prstGeom prst="rect">
            <a:avLst/>
          </a:prstGeom>
          <a:noFill/>
          <a:effectLst>
            <a:outerShdw blurRad="76200" dir="13500000" sy="23000" kx="1200000" algn="br" rotWithShape="0">
              <a:prstClr val="black">
                <a:alpha val="20000"/>
              </a:prstClr>
            </a:outerShdw>
          </a:effectLst>
        </p:spPr>
        <p:txBody>
          <a:bodyPr lIns="91440" tIns="45720" rIns="91440" bIns="4572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200"/>
              </a:spcBef>
            </a:pPr>
            <a:r>
              <a:rPr lang="en-CA" sz="2800" dirty="0">
                <a:latin typeface="Segoe UI" panose="020B0502040204020203" pitchFamily="34" charset="0"/>
                <a:cs typeface="Segoe UI" panose="020B0502040204020203" pitchFamily="34" charset="0"/>
              </a:rPr>
              <a:t>Open micro databases released under the </a:t>
            </a:r>
            <a:r>
              <a:rPr lang="en-CA" sz="2800" dirty="0">
                <a:latin typeface="Segoe UI" panose="020B0502040204020203" pitchFamily="34" charset="0"/>
                <a:cs typeface="Segoe UI" panose="020B0502040204020203" pitchFamily="34" charset="0"/>
                <a:hlinkClick r:id="rId2"/>
              </a:rPr>
              <a:t>Canada Open Government License</a:t>
            </a:r>
            <a:endParaRPr lang="en-CA" sz="2800" dirty="0">
              <a:latin typeface="Segoe UI" panose="020B0502040204020203" pitchFamily="34" charset="0"/>
              <a:cs typeface="Segoe UI" panose="020B0502040204020203" pitchFamily="34" charset="0"/>
            </a:endParaRPr>
          </a:p>
          <a:p>
            <a:pPr>
              <a:spcBef>
                <a:spcPts val="1200"/>
              </a:spcBef>
            </a:pPr>
            <a:r>
              <a:rPr lang="en-CA" sz="2800" dirty="0">
                <a:latin typeface="Segoe UI" panose="020B0502040204020203" pitchFamily="34" charset="0"/>
                <a:cs typeface="Segoe UI" panose="020B0502040204020203" pitchFamily="34" charset="0"/>
              </a:rPr>
              <a:t>Open tools</a:t>
            </a:r>
          </a:p>
          <a:p>
            <a:pPr>
              <a:spcBef>
                <a:spcPts val="1200"/>
              </a:spcBef>
            </a:pPr>
            <a:r>
              <a:rPr lang="en-CA" sz="2800" dirty="0">
                <a:latin typeface="Segoe UI" panose="020B0502040204020203" pitchFamily="34" charset="0"/>
                <a:cs typeface="Segoe UI" panose="020B0502040204020203" pitchFamily="34" charset="0"/>
              </a:rPr>
              <a:t>Collaboration</a:t>
            </a:r>
          </a:p>
          <a:p>
            <a:pPr>
              <a:spcBef>
                <a:spcPts val="1200"/>
              </a:spcBef>
            </a:pPr>
            <a:r>
              <a:rPr lang="en-CA" sz="2800" dirty="0">
                <a:latin typeface="Segoe UI" panose="020B0502040204020203" pitchFamily="34" charset="0"/>
                <a:cs typeface="Segoe UI" panose="020B0502040204020203" pitchFamily="34" charset="0"/>
              </a:rPr>
              <a:t>Interactive web map: LODE Viewer</a:t>
            </a:r>
          </a:p>
        </p:txBody>
      </p:sp>
      <p:pic>
        <p:nvPicPr>
          <p:cNvPr id="18" name="Picture 17" descr="LODE logo">
            <a:extLst>
              <a:ext uri="{FF2B5EF4-FFF2-40B4-BE49-F238E27FC236}">
                <a16:creationId xmlns:a16="http://schemas.microsoft.com/office/drawing/2014/main" id="{52F8397F-2516-4BCA-AF0B-0115F0570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650" y="1812240"/>
            <a:ext cx="4666749" cy="392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3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2" name="Elbow Connector 131"/>
          <p:cNvCxnSpPr/>
          <p:nvPr/>
        </p:nvCxnSpPr>
        <p:spPr>
          <a:xfrm>
            <a:off x="7105801" y="3579664"/>
            <a:ext cx="969000" cy="41064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Elbow Connector 129"/>
          <p:cNvCxnSpPr/>
          <p:nvPr/>
        </p:nvCxnSpPr>
        <p:spPr>
          <a:xfrm flipV="1">
            <a:off x="7046268" y="2839412"/>
            <a:ext cx="1095329" cy="392252"/>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Elbow Connector 128"/>
          <p:cNvCxnSpPr/>
          <p:nvPr/>
        </p:nvCxnSpPr>
        <p:spPr>
          <a:xfrm flipV="1">
            <a:off x="4121114" y="3600800"/>
            <a:ext cx="1095329" cy="392252"/>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Google Shape;8327;p74"/>
          <p:cNvGrpSpPr/>
          <p:nvPr/>
        </p:nvGrpSpPr>
        <p:grpSpPr>
          <a:xfrm>
            <a:off x="1963125" y="1453943"/>
            <a:ext cx="8299816" cy="3880209"/>
            <a:chOff x="724986" y="3605478"/>
            <a:chExt cx="1368680" cy="682919"/>
          </a:xfrm>
        </p:grpSpPr>
        <p:sp>
          <p:nvSpPr>
            <p:cNvPr id="48" name="Google Shape;8351;p74"/>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nvGrpSpPr>
            <p:cNvPr id="46" name="Google Shape;8328;p74"/>
            <p:cNvGrpSpPr/>
            <p:nvPr/>
          </p:nvGrpSpPr>
          <p:grpSpPr>
            <a:xfrm>
              <a:off x="1518229" y="4066623"/>
              <a:ext cx="509164" cy="221774"/>
              <a:chOff x="1518229" y="4066623"/>
              <a:chExt cx="509164" cy="221774"/>
            </a:xfrm>
          </p:grpSpPr>
          <p:grpSp>
            <p:nvGrpSpPr>
              <p:cNvPr id="117" name="Google Shape;8329;p74"/>
              <p:cNvGrpSpPr/>
              <p:nvPr/>
            </p:nvGrpSpPr>
            <p:grpSpPr>
              <a:xfrm>
                <a:off x="1826655" y="4224370"/>
                <a:ext cx="200738" cy="25631"/>
                <a:chOff x="1826655" y="4224370"/>
                <a:chExt cx="200738" cy="25631"/>
              </a:xfrm>
            </p:grpSpPr>
            <p:sp>
              <p:nvSpPr>
                <p:cNvPr id="123" name="Google Shape;8330;p74"/>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24" name="Google Shape;8331;p74"/>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chemeClr val="bg1">
                    <a:lumMod val="85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118" name="Google Shape;8332;p74"/>
              <p:cNvGrpSpPr/>
              <p:nvPr/>
            </p:nvGrpSpPr>
            <p:grpSpPr>
              <a:xfrm>
                <a:off x="1518229" y="4066623"/>
                <a:ext cx="346840" cy="221774"/>
                <a:chOff x="1518229" y="4066623"/>
                <a:chExt cx="346840" cy="221774"/>
              </a:xfrm>
            </p:grpSpPr>
            <p:sp>
              <p:nvSpPr>
                <p:cNvPr id="121" name="Google Shape;8335;p74"/>
                <p:cNvSpPr/>
                <p:nvPr/>
              </p:nvSpPr>
              <p:spPr>
                <a:xfrm>
                  <a:off x="1518229" y="4066623"/>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19" name="Google Shape;8333;p74"/>
                <p:cNvSpPr/>
                <p:nvPr/>
              </p:nvSpPr>
              <p:spPr>
                <a:xfrm>
                  <a:off x="1648778" y="4185661"/>
                  <a:ext cx="216291"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chemeClr val="bg1">
                    <a:lumMod val="50000"/>
                  </a:schemeClr>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grpSp>
          <p:nvGrpSpPr>
            <p:cNvPr id="47" name="Google Shape;8337;p74"/>
            <p:cNvGrpSpPr/>
            <p:nvPr/>
          </p:nvGrpSpPr>
          <p:grpSpPr>
            <a:xfrm>
              <a:off x="1547846" y="3800594"/>
              <a:ext cx="545820" cy="302090"/>
              <a:chOff x="1547846" y="3800594"/>
              <a:chExt cx="545820" cy="302090"/>
            </a:xfrm>
          </p:grpSpPr>
          <p:grpSp>
            <p:nvGrpSpPr>
              <p:cNvPr id="104" name="Google Shape;8338;p74"/>
              <p:cNvGrpSpPr/>
              <p:nvPr/>
            </p:nvGrpSpPr>
            <p:grpSpPr>
              <a:xfrm>
                <a:off x="1912179" y="3827344"/>
                <a:ext cx="181487" cy="25631"/>
                <a:chOff x="1912179" y="3827344"/>
                <a:chExt cx="181487" cy="25631"/>
              </a:xfrm>
            </p:grpSpPr>
            <p:sp>
              <p:nvSpPr>
                <p:cNvPr id="115" name="Google Shape;8339;p74"/>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16" name="Google Shape;8340;p74"/>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105" name="Google Shape;8341;p74"/>
              <p:cNvGrpSpPr/>
              <p:nvPr/>
            </p:nvGrpSpPr>
            <p:grpSpPr>
              <a:xfrm>
                <a:off x="1912179" y="4036308"/>
                <a:ext cx="181487" cy="25622"/>
                <a:chOff x="1912179" y="4036309"/>
                <a:chExt cx="181487" cy="25622"/>
              </a:xfrm>
            </p:grpSpPr>
            <p:sp>
              <p:nvSpPr>
                <p:cNvPr id="113" name="Google Shape;8342;p74"/>
                <p:cNvSpPr/>
                <p:nvPr/>
              </p:nvSpPr>
              <p:spPr>
                <a:xfrm>
                  <a:off x="2067020" y="4036309"/>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14" name="Google Shape;8343;p74"/>
                <p:cNvSpPr/>
                <p:nvPr/>
              </p:nvSpPr>
              <p:spPr>
                <a:xfrm>
                  <a:off x="1912179" y="4047615"/>
                  <a:ext cx="156825" cy="5"/>
                </a:xfrm>
                <a:custGeom>
                  <a:avLst/>
                  <a:gdLst/>
                  <a:ahLst/>
                  <a:cxnLst/>
                  <a:rect l="l" t="t" r="r" b="b"/>
                  <a:pathLst>
                    <a:path w="32723" h="1" fill="none" extrusionOk="0">
                      <a:moveTo>
                        <a:pt x="32723" y="1"/>
                      </a:moveTo>
                      <a:lnTo>
                        <a:pt x="1"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106" name="Google Shape;8344;p74"/>
              <p:cNvGrpSpPr/>
              <p:nvPr/>
            </p:nvGrpSpPr>
            <p:grpSpPr>
              <a:xfrm>
                <a:off x="1547846" y="3800594"/>
                <a:ext cx="402748" cy="302090"/>
                <a:chOff x="1547846" y="3800594"/>
                <a:chExt cx="402748" cy="302090"/>
              </a:xfrm>
            </p:grpSpPr>
            <p:sp>
              <p:nvSpPr>
                <p:cNvPr id="111" name="Google Shape;8347;p74"/>
                <p:cNvSpPr/>
                <p:nvPr/>
              </p:nvSpPr>
              <p:spPr>
                <a:xfrm>
                  <a:off x="1547846" y="390728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08" name="Google Shape;8349;p74"/>
                <p:cNvSpPr/>
                <p:nvPr/>
              </p:nvSpPr>
              <p:spPr>
                <a:xfrm>
                  <a:off x="1733808" y="3800594"/>
                  <a:ext cx="2162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0759FD"/>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sp>
              <p:nvSpPr>
                <p:cNvPr id="109" name="Google Shape;8350;p74"/>
                <p:cNvSpPr/>
                <p:nvPr/>
              </p:nvSpPr>
              <p:spPr>
                <a:xfrm>
                  <a:off x="1734297" y="3999967"/>
                  <a:ext cx="216297"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FF33CC"/>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grpSp>
        </p:grpSp>
        <p:grpSp>
          <p:nvGrpSpPr>
            <p:cNvPr id="49" name="Google Shape;8352;p74"/>
            <p:cNvGrpSpPr/>
            <p:nvPr/>
          </p:nvGrpSpPr>
          <p:grpSpPr>
            <a:xfrm>
              <a:off x="785350" y="3605478"/>
              <a:ext cx="535311" cy="249245"/>
              <a:chOff x="785350" y="3605478"/>
              <a:chExt cx="535311" cy="249245"/>
            </a:xfrm>
          </p:grpSpPr>
          <p:grpSp>
            <p:nvGrpSpPr>
              <p:cNvPr id="97" name="Google Shape;8353;p74"/>
              <p:cNvGrpSpPr/>
              <p:nvPr/>
            </p:nvGrpSpPr>
            <p:grpSpPr>
              <a:xfrm>
                <a:off x="785350" y="3605478"/>
                <a:ext cx="376191" cy="102736"/>
                <a:chOff x="785350" y="3605478"/>
                <a:chExt cx="376191" cy="102736"/>
              </a:xfrm>
            </p:grpSpPr>
            <p:sp>
              <p:nvSpPr>
                <p:cNvPr id="101" name="Google Shape;8354;p74"/>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02" name="Google Shape;8355;p74"/>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03" name="Google Shape;8356;p74"/>
                <p:cNvSpPr/>
                <p:nvPr/>
              </p:nvSpPr>
              <p:spPr>
                <a:xfrm>
                  <a:off x="948796" y="3605478"/>
                  <a:ext cx="212745"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FF3B3B"/>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grpSp>
          <p:grpSp>
            <p:nvGrpSpPr>
              <p:cNvPr id="98" name="Google Shape;8357;p74"/>
              <p:cNvGrpSpPr/>
              <p:nvPr/>
            </p:nvGrpSpPr>
            <p:grpSpPr>
              <a:xfrm>
                <a:off x="1161530" y="3655851"/>
                <a:ext cx="159131" cy="198872"/>
                <a:chOff x="1161530" y="3655851"/>
                <a:chExt cx="159131" cy="198872"/>
              </a:xfrm>
            </p:grpSpPr>
            <p:sp>
              <p:nvSpPr>
                <p:cNvPr id="99" name="Google Shape;8358;p74"/>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00" name="Google Shape;8359;p74"/>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grpSp>
          <p:nvGrpSpPr>
            <p:cNvPr id="50" name="Google Shape;8360;p74"/>
            <p:cNvGrpSpPr/>
            <p:nvPr/>
          </p:nvGrpSpPr>
          <p:grpSpPr>
            <a:xfrm>
              <a:off x="808023" y="4047614"/>
              <a:ext cx="512638" cy="240783"/>
              <a:chOff x="808023" y="4047614"/>
              <a:chExt cx="512638" cy="240783"/>
            </a:xfrm>
          </p:grpSpPr>
          <p:grpSp>
            <p:nvGrpSpPr>
              <p:cNvPr id="90" name="Google Shape;8361;p74"/>
              <p:cNvGrpSpPr/>
              <p:nvPr/>
            </p:nvGrpSpPr>
            <p:grpSpPr>
              <a:xfrm>
                <a:off x="1161636" y="4047614"/>
                <a:ext cx="159025" cy="190415"/>
                <a:chOff x="1161636" y="4047614"/>
                <a:chExt cx="159025" cy="190415"/>
              </a:xfrm>
            </p:grpSpPr>
            <p:sp>
              <p:nvSpPr>
                <p:cNvPr id="95" name="Google Shape;8362;p74"/>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chemeClr val="bg1">
                    <a:lumMod val="65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96" name="Google Shape;8363;p74"/>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91" name="Google Shape;8364;p74"/>
              <p:cNvGrpSpPr/>
              <p:nvPr/>
            </p:nvGrpSpPr>
            <p:grpSpPr>
              <a:xfrm>
                <a:off x="808023" y="4185661"/>
                <a:ext cx="353518" cy="102736"/>
                <a:chOff x="808023" y="4185661"/>
                <a:chExt cx="353518" cy="102736"/>
              </a:xfrm>
            </p:grpSpPr>
            <p:sp>
              <p:nvSpPr>
                <p:cNvPr id="92" name="Google Shape;8365;p74"/>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93" name="Google Shape;8366;p74"/>
                <p:cNvSpPr/>
                <p:nvPr/>
              </p:nvSpPr>
              <p:spPr>
                <a:xfrm>
                  <a:off x="948796" y="4185661"/>
                  <a:ext cx="212745"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00B050">
                    <a:alpha val="95000"/>
                  </a:srgbClr>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grpSp>
        </p:grpSp>
        <p:grpSp>
          <p:nvGrpSpPr>
            <p:cNvPr id="51" name="Google Shape;8368;p74"/>
            <p:cNvGrpSpPr/>
            <p:nvPr/>
          </p:nvGrpSpPr>
          <p:grpSpPr>
            <a:xfrm>
              <a:off x="1501054" y="3605478"/>
              <a:ext cx="526339" cy="249240"/>
              <a:chOff x="1501054" y="3605478"/>
              <a:chExt cx="526339" cy="249240"/>
            </a:xfrm>
          </p:grpSpPr>
          <p:grpSp>
            <p:nvGrpSpPr>
              <p:cNvPr id="82" name="Google Shape;8369;p74"/>
              <p:cNvGrpSpPr/>
              <p:nvPr/>
            </p:nvGrpSpPr>
            <p:grpSpPr>
              <a:xfrm>
                <a:off x="1834208" y="3643867"/>
                <a:ext cx="193185" cy="25622"/>
                <a:chOff x="1834208" y="3643867"/>
                <a:chExt cx="193185" cy="25622"/>
              </a:xfrm>
            </p:grpSpPr>
            <p:sp>
              <p:nvSpPr>
                <p:cNvPr id="88" name="Google Shape;8370;p74"/>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89" name="Google Shape;8371;p74"/>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83" name="Google Shape;8372;p74"/>
              <p:cNvGrpSpPr/>
              <p:nvPr/>
            </p:nvGrpSpPr>
            <p:grpSpPr>
              <a:xfrm>
                <a:off x="1501054" y="3605478"/>
                <a:ext cx="371567" cy="249240"/>
                <a:chOff x="1501054" y="3605478"/>
                <a:chExt cx="371567" cy="249240"/>
              </a:xfrm>
            </p:grpSpPr>
            <p:sp>
              <p:nvSpPr>
                <p:cNvPr id="84" name="Google Shape;8373;p74"/>
                <p:cNvSpPr/>
                <p:nvPr/>
              </p:nvSpPr>
              <p:spPr>
                <a:xfrm>
                  <a:off x="1656330" y="3605478"/>
                  <a:ext cx="216291"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C00000"/>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grpSp>
              <p:nvGrpSpPr>
                <p:cNvPr id="85" name="Google Shape;8374;p74"/>
                <p:cNvGrpSpPr/>
                <p:nvPr/>
              </p:nvGrpSpPr>
              <p:grpSpPr>
                <a:xfrm>
                  <a:off x="1501054" y="3655851"/>
                  <a:ext cx="155286" cy="198867"/>
                  <a:chOff x="1501054" y="3655851"/>
                  <a:chExt cx="155286" cy="198867"/>
                </a:xfrm>
              </p:grpSpPr>
              <p:sp>
                <p:nvSpPr>
                  <p:cNvPr id="86" name="Google Shape;8375;p74"/>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87" name="Google Shape;8376;p74"/>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grpSp>
        <p:grpSp>
          <p:nvGrpSpPr>
            <p:cNvPr id="52" name="Google Shape;8377;p74"/>
            <p:cNvGrpSpPr/>
            <p:nvPr/>
          </p:nvGrpSpPr>
          <p:grpSpPr>
            <a:xfrm>
              <a:off x="724986" y="3800594"/>
              <a:ext cx="367411" cy="301647"/>
              <a:chOff x="724986" y="3800594"/>
              <a:chExt cx="367411" cy="301647"/>
            </a:xfrm>
          </p:grpSpPr>
          <p:grpSp>
            <p:nvGrpSpPr>
              <p:cNvPr id="54" name="Google Shape;8378;p74"/>
              <p:cNvGrpSpPr/>
              <p:nvPr/>
            </p:nvGrpSpPr>
            <p:grpSpPr>
              <a:xfrm>
                <a:off x="724986" y="4039800"/>
                <a:ext cx="181314" cy="25626"/>
                <a:chOff x="724986" y="4039800"/>
                <a:chExt cx="181314" cy="25626"/>
              </a:xfrm>
            </p:grpSpPr>
            <p:sp>
              <p:nvSpPr>
                <p:cNvPr id="80" name="Google Shape;8379;p74"/>
                <p:cNvSpPr/>
                <p:nvPr/>
              </p:nvSpPr>
              <p:spPr>
                <a:xfrm>
                  <a:off x="746695" y="4051937"/>
                  <a:ext cx="159605" cy="5"/>
                </a:xfrm>
                <a:custGeom>
                  <a:avLst/>
                  <a:gdLst/>
                  <a:ahLst/>
                  <a:cxnLst/>
                  <a:rect l="l" t="t" r="r" b="b"/>
                  <a:pathLst>
                    <a:path w="33303" h="1" fill="none" extrusionOk="0">
                      <a:moveTo>
                        <a:pt x="1" y="1"/>
                      </a:moveTo>
                      <a:lnTo>
                        <a:pt x="33303"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81" name="Google Shape;8380;p74"/>
                <p:cNvSpPr/>
                <p:nvPr/>
              </p:nvSpPr>
              <p:spPr>
                <a:xfrm>
                  <a:off x="724986" y="4039800"/>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chemeClr val="bg1">
                    <a:lumMod val="85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65" name="Google Shape;8381;p74"/>
              <p:cNvGrpSpPr/>
              <p:nvPr/>
            </p:nvGrpSpPr>
            <p:grpSpPr>
              <a:xfrm>
                <a:off x="879016" y="3800594"/>
                <a:ext cx="213381" cy="301647"/>
                <a:chOff x="879016" y="3800594"/>
                <a:chExt cx="213381" cy="301647"/>
              </a:xfrm>
            </p:grpSpPr>
            <p:sp>
              <p:nvSpPr>
                <p:cNvPr id="70" name="Google Shape;8387;p74"/>
                <p:cNvSpPr/>
                <p:nvPr/>
              </p:nvSpPr>
              <p:spPr>
                <a:xfrm>
                  <a:off x="879016" y="3999524"/>
                  <a:ext cx="212745"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FFC000"/>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71" name="Google Shape;8388;p74"/>
                <p:cNvSpPr/>
                <p:nvPr/>
              </p:nvSpPr>
              <p:spPr>
                <a:xfrm>
                  <a:off x="879658" y="3800594"/>
                  <a:ext cx="212739"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8A43A3"/>
                </a:solidFill>
                <a:ln w="9525" cap="flat" cmpd="sng">
                  <a:solidFill>
                    <a:schemeClr val="bg1">
                      <a:lumMod val="75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nvGrpSpPr>
              <p:cNvPr id="66" name="Google Shape;8389;p74"/>
              <p:cNvGrpSpPr/>
              <p:nvPr/>
            </p:nvGrpSpPr>
            <p:grpSpPr>
              <a:xfrm>
                <a:off x="724986" y="3830189"/>
                <a:ext cx="154672" cy="25626"/>
                <a:chOff x="724986" y="3830189"/>
                <a:chExt cx="154672" cy="25626"/>
              </a:xfrm>
            </p:grpSpPr>
            <p:sp>
              <p:nvSpPr>
                <p:cNvPr id="68" name="Google Shape;8391;p74"/>
                <p:cNvSpPr/>
                <p:nvPr/>
              </p:nvSpPr>
              <p:spPr>
                <a:xfrm flipV="1">
                  <a:off x="746695" y="3842596"/>
                  <a:ext cx="132963" cy="8047"/>
                </a:xfrm>
                <a:custGeom>
                  <a:avLst/>
                  <a:gdLst/>
                  <a:ahLst/>
                  <a:cxnLst/>
                  <a:rect l="l" t="t" r="r" b="b"/>
                  <a:pathLst>
                    <a:path w="35018" h="1" fill="none" extrusionOk="0">
                      <a:moveTo>
                        <a:pt x="35017" y="1"/>
                      </a:moveTo>
                      <a:lnTo>
                        <a:pt x="1" y="1"/>
                      </a:lnTo>
                    </a:path>
                  </a:pathLst>
                </a:custGeom>
                <a:noFill/>
                <a:ln w="9525" cap="rnd" cmpd="sng">
                  <a:solidFill>
                    <a:schemeClr val="bg1">
                      <a:lumMod val="75000"/>
                    </a:schemeClr>
                  </a:solidFill>
                  <a:prstDash val="solid"/>
                  <a:round/>
                  <a:headEnd type="none" w="sm" len="sm"/>
                  <a:tailEnd type="none" w="sm" len="sm"/>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67" name="Google Shape;8390;p74"/>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grpSp>
        </p:grpSp>
      </p:grpSp>
      <p:grpSp>
        <p:nvGrpSpPr>
          <p:cNvPr id="145" name="Google Shape;12363;p84"/>
          <p:cNvGrpSpPr/>
          <p:nvPr/>
        </p:nvGrpSpPr>
        <p:grpSpPr>
          <a:xfrm>
            <a:off x="5727430" y="2945239"/>
            <a:ext cx="939887" cy="885710"/>
            <a:chOff x="-3771675" y="3971775"/>
            <a:chExt cx="291300" cy="292025"/>
          </a:xfrm>
          <a:solidFill>
            <a:schemeClr val="bg1">
              <a:lumMod val="50000"/>
            </a:schemeClr>
          </a:solidFill>
        </p:grpSpPr>
        <p:sp>
          <p:nvSpPr>
            <p:cNvPr id="146" name="Google Shape;12364;p84"/>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grpFill/>
            <a:ln>
              <a:noFill/>
            </a:ln>
          </p:spPr>
          <p:txBody>
            <a:bodyPr spcFirstLastPara="1" wrap="square" lIns="121900" tIns="121900" rIns="121900" bIns="121900" anchor="ctr" anchorCtr="0">
              <a:noAutofit/>
            </a:bodyPr>
            <a:lstStyle/>
            <a:p>
              <a:endParaRPr sz="2400"/>
            </a:p>
          </p:txBody>
        </p:sp>
        <p:sp>
          <p:nvSpPr>
            <p:cNvPr id="147" name="Google Shape;12365;p84"/>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grpFill/>
            <a:ln>
              <a:noFill/>
            </a:ln>
          </p:spPr>
          <p:txBody>
            <a:bodyPr spcFirstLastPara="1" wrap="square" lIns="121900" tIns="121900" rIns="121900" bIns="121900" anchor="ctr" anchorCtr="0">
              <a:noAutofit/>
            </a:bodyPr>
            <a:lstStyle/>
            <a:p>
              <a:endParaRPr sz="2400"/>
            </a:p>
          </p:txBody>
        </p:sp>
        <p:sp>
          <p:nvSpPr>
            <p:cNvPr id="148" name="Google Shape;12366;p84"/>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grpFill/>
            <a:ln>
              <a:noFill/>
            </a:ln>
          </p:spPr>
          <p:txBody>
            <a:bodyPr spcFirstLastPara="1" wrap="square" lIns="121900" tIns="121900" rIns="121900" bIns="121900" anchor="ctr" anchorCtr="0">
              <a:noAutofit/>
            </a:bodyPr>
            <a:lstStyle/>
            <a:p>
              <a:endParaRPr sz="2400"/>
            </a:p>
          </p:txBody>
        </p:sp>
        <p:sp>
          <p:nvSpPr>
            <p:cNvPr id="149" name="Google Shape;12367;p84"/>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grpFill/>
            <a:ln>
              <a:noFill/>
            </a:ln>
          </p:spPr>
          <p:txBody>
            <a:bodyPr spcFirstLastPara="1" wrap="square" lIns="121900" tIns="121900" rIns="121900" bIns="121900" anchor="ctr" anchorCtr="0">
              <a:noAutofit/>
            </a:bodyPr>
            <a:lstStyle/>
            <a:p>
              <a:endParaRPr sz="2400"/>
            </a:p>
          </p:txBody>
        </p:sp>
        <p:sp>
          <p:nvSpPr>
            <p:cNvPr id="150" name="Google Shape;12368;p84"/>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151" name="Rectangle 150"/>
          <p:cNvSpPr/>
          <p:nvPr/>
        </p:nvSpPr>
        <p:spPr>
          <a:xfrm>
            <a:off x="10262941" y="2569407"/>
            <a:ext cx="1534394" cy="461665"/>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Buildings</a:t>
            </a:r>
            <a:endParaRPr lang="en-CA" sz="2400" dirty="0">
              <a:solidFill>
                <a:schemeClr val="bg2">
                  <a:lumMod val="10000"/>
                </a:schemeClr>
              </a:solidFill>
            </a:endParaRPr>
          </a:p>
        </p:txBody>
      </p:sp>
      <p:sp>
        <p:nvSpPr>
          <p:cNvPr id="153" name="Rectangle 152"/>
          <p:cNvSpPr/>
          <p:nvPr/>
        </p:nvSpPr>
        <p:spPr>
          <a:xfrm>
            <a:off x="221437" y="3753812"/>
            <a:ext cx="1713931" cy="461665"/>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Businesses</a:t>
            </a:r>
            <a:endParaRPr lang="en-CA" sz="2400" dirty="0">
              <a:solidFill>
                <a:schemeClr val="bg2">
                  <a:lumMod val="10000"/>
                </a:schemeClr>
              </a:solidFill>
            </a:endParaRPr>
          </a:p>
        </p:txBody>
      </p:sp>
      <p:sp>
        <p:nvSpPr>
          <p:cNvPr id="154" name="Rectangle 153"/>
          <p:cNvSpPr/>
          <p:nvPr/>
        </p:nvSpPr>
        <p:spPr>
          <a:xfrm>
            <a:off x="497740" y="1425883"/>
            <a:ext cx="1907337" cy="830997"/>
          </a:xfrm>
          <a:prstGeom prst="rect">
            <a:avLst/>
          </a:prstGeom>
        </p:spPr>
        <p:txBody>
          <a:bodyPr wrap="squar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Healthcare Facilities</a:t>
            </a:r>
            <a:endParaRPr lang="en-CA" sz="2400" dirty="0">
              <a:solidFill>
                <a:schemeClr val="bg2">
                  <a:lumMod val="10000"/>
                </a:schemeClr>
              </a:solidFill>
            </a:endParaRPr>
          </a:p>
        </p:txBody>
      </p:sp>
      <p:sp>
        <p:nvSpPr>
          <p:cNvPr id="155" name="Rectangle 154"/>
          <p:cNvSpPr/>
          <p:nvPr/>
        </p:nvSpPr>
        <p:spPr>
          <a:xfrm>
            <a:off x="9861055" y="1430402"/>
            <a:ext cx="2314738" cy="830997"/>
          </a:xfrm>
          <a:prstGeom prst="rect">
            <a:avLst/>
          </a:prstGeom>
        </p:spPr>
        <p:txBody>
          <a:bodyPr wrap="squar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Cultural &amp; Art Facilities</a:t>
            </a:r>
            <a:endParaRPr lang="en-CA" sz="2400" dirty="0">
              <a:solidFill>
                <a:schemeClr val="bg2">
                  <a:lumMod val="10000"/>
                </a:schemeClr>
              </a:solidFill>
            </a:endParaRPr>
          </a:p>
        </p:txBody>
      </p:sp>
      <p:sp>
        <p:nvSpPr>
          <p:cNvPr id="156" name="Rectangle 155"/>
          <p:cNvSpPr/>
          <p:nvPr/>
        </p:nvSpPr>
        <p:spPr>
          <a:xfrm>
            <a:off x="434604" y="4571005"/>
            <a:ext cx="2031777" cy="1200329"/>
          </a:xfrm>
          <a:prstGeom prst="rect">
            <a:avLst/>
          </a:prstGeom>
        </p:spPr>
        <p:txBody>
          <a:bodyPr wrap="squar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Recreational &amp; Sport Facilities</a:t>
            </a:r>
            <a:r>
              <a:rPr lang="en-CA" sz="2400" dirty="0">
                <a:solidFill>
                  <a:schemeClr val="bg2">
                    <a:lumMod val="10000"/>
                  </a:schemeClr>
                </a:solidFill>
                <a:latin typeface="Segoe UI" panose="020B0502040204020203" pitchFamily="34" charset="0"/>
                <a:cs typeface="Segoe UI" panose="020B0502040204020203" pitchFamily="34" charset="0"/>
              </a:rPr>
              <a:t> </a:t>
            </a:r>
            <a:endParaRPr lang="en-CA" sz="2400" dirty="0">
              <a:solidFill>
                <a:schemeClr val="bg2">
                  <a:lumMod val="10000"/>
                </a:schemeClr>
              </a:solidFill>
            </a:endParaRPr>
          </a:p>
        </p:txBody>
      </p:sp>
      <p:sp>
        <p:nvSpPr>
          <p:cNvPr id="157" name="Rectangle 156"/>
          <p:cNvSpPr/>
          <p:nvPr/>
        </p:nvSpPr>
        <p:spPr>
          <a:xfrm>
            <a:off x="10262941" y="3720152"/>
            <a:ext cx="1640577" cy="461665"/>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Addresses</a:t>
            </a:r>
            <a:endParaRPr lang="en-CA" sz="2400" dirty="0">
              <a:solidFill>
                <a:schemeClr val="bg2">
                  <a:lumMod val="10000"/>
                </a:schemeClr>
              </a:solidFill>
            </a:endParaRPr>
          </a:p>
        </p:txBody>
      </p:sp>
      <p:sp>
        <p:nvSpPr>
          <p:cNvPr id="158" name="Rectangle 157"/>
          <p:cNvSpPr/>
          <p:nvPr/>
        </p:nvSpPr>
        <p:spPr>
          <a:xfrm>
            <a:off x="9861055" y="4817034"/>
            <a:ext cx="2178481" cy="461665"/>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Infrastructure</a:t>
            </a:r>
            <a:endParaRPr lang="en-CA" sz="2400" dirty="0">
              <a:solidFill>
                <a:schemeClr val="bg2">
                  <a:lumMod val="10000"/>
                </a:schemeClr>
              </a:solidFill>
            </a:endParaRPr>
          </a:p>
        </p:txBody>
      </p:sp>
      <p:sp>
        <p:nvSpPr>
          <p:cNvPr id="160" name="Google Shape;8356;p74"/>
          <p:cNvSpPr/>
          <p:nvPr/>
        </p:nvSpPr>
        <p:spPr>
          <a:xfrm>
            <a:off x="3320246" y="1458736"/>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FF3B3B"/>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400" b="1" dirty="0">
                <a:latin typeface="Segoe UI" panose="020B0502040204020203" pitchFamily="34" charset="0"/>
                <a:cs typeface="Segoe UI" panose="020B0502040204020203" pitchFamily="34" charset="0"/>
              </a:rPr>
              <a:t>ODHF</a:t>
            </a:r>
            <a:endParaRPr sz="2400" b="1" dirty="0">
              <a:latin typeface="Segoe UI" panose="020B0502040204020203" pitchFamily="34" charset="0"/>
              <a:cs typeface="Segoe UI" panose="020B0502040204020203" pitchFamily="34" charset="0"/>
            </a:endParaRPr>
          </a:p>
        </p:txBody>
      </p:sp>
      <p:sp>
        <p:nvSpPr>
          <p:cNvPr id="161" name="Google Shape;8356;p74"/>
          <p:cNvSpPr/>
          <p:nvPr/>
        </p:nvSpPr>
        <p:spPr>
          <a:xfrm>
            <a:off x="7622838" y="1455173"/>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C00000"/>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400" b="1" dirty="0">
                <a:latin typeface="Segoe UI" panose="020B0502040204020203" pitchFamily="34" charset="0"/>
                <a:cs typeface="Segoe UI" panose="020B0502040204020203" pitchFamily="34" charset="0"/>
              </a:rPr>
              <a:t>ODCAF</a:t>
            </a:r>
            <a:endParaRPr sz="2400" b="1" dirty="0">
              <a:latin typeface="Segoe UI" panose="020B0502040204020203" pitchFamily="34" charset="0"/>
              <a:cs typeface="Segoe UI" panose="020B0502040204020203" pitchFamily="34" charset="0"/>
            </a:endParaRPr>
          </a:p>
        </p:txBody>
      </p:sp>
      <p:sp>
        <p:nvSpPr>
          <p:cNvPr id="162" name="Google Shape;8356;p74"/>
          <p:cNvSpPr/>
          <p:nvPr/>
        </p:nvSpPr>
        <p:spPr>
          <a:xfrm>
            <a:off x="8090550" y="2569407"/>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0759FD"/>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400" b="1" dirty="0">
                <a:latin typeface="Segoe UI" panose="020B0502040204020203" pitchFamily="34" charset="0"/>
                <a:cs typeface="Segoe UI" panose="020B0502040204020203" pitchFamily="34" charset="0"/>
              </a:rPr>
              <a:t>ODB</a:t>
            </a:r>
            <a:endParaRPr sz="2400" b="1" dirty="0">
              <a:latin typeface="Segoe UI" panose="020B0502040204020203" pitchFamily="34" charset="0"/>
              <a:cs typeface="Segoe UI" panose="020B0502040204020203" pitchFamily="34" charset="0"/>
            </a:endParaRPr>
          </a:p>
        </p:txBody>
      </p:sp>
      <p:sp>
        <p:nvSpPr>
          <p:cNvPr id="163" name="Google Shape;8356;p74"/>
          <p:cNvSpPr/>
          <p:nvPr/>
        </p:nvSpPr>
        <p:spPr>
          <a:xfrm>
            <a:off x="8102125" y="3696070"/>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FF33CC"/>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400" b="1" dirty="0">
                <a:latin typeface="Segoe UI" panose="020B0502040204020203" pitchFamily="34" charset="0"/>
                <a:cs typeface="Segoe UI" panose="020B0502040204020203" pitchFamily="34" charset="0"/>
              </a:rPr>
              <a:t>ODA</a:t>
            </a:r>
            <a:endParaRPr sz="2400" b="1" dirty="0">
              <a:latin typeface="Segoe UI" panose="020B0502040204020203" pitchFamily="34" charset="0"/>
              <a:cs typeface="Segoe UI" panose="020B0502040204020203" pitchFamily="34" charset="0"/>
            </a:endParaRPr>
          </a:p>
        </p:txBody>
      </p:sp>
      <p:sp>
        <p:nvSpPr>
          <p:cNvPr id="164" name="Google Shape;8356;p74"/>
          <p:cNvSpPr/>
          <p:nvPr/>
        </p:nvSpPr>
        <p:spPr>
          <a:xfrm>
            <a:off x="2901005" y="2562500"/>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28575" cap="flat" cmpd="sng">
            <a:solidFill>
              <a:srgbClr val="8A43A3"/>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400" b="1" dirty="0">
                <a:latin typeface="Segoe UI" panose="020B0502040204020203" pitchFamily="34" charset="0"/>
                <a:cs typeface="Segoe UI" panose="020B0502040204020203" pitchFamily="34" charset="0"/>
              </a:rPr>
              <a:t>ODEF</a:t>
            </a:r>
            <a:endParaRPr sz="2400" b="1" dirty="0">
              <a:latin typeface="Segoe UI" panose="020B0502040204020203" pitchFamily="34" charset="0"/>
              <a:cs typeface="Segoe UI" panose="020B0502040204020203" pitchFamily="34" charset="0"/>
            </a:endParaRPr>
          </a:p>
        </p:txBody>
      </p:sp>
      <p:sp>
        <p:nvSpPr>
          <p:cNvPr id="165" name="Google Shape;8356;p74"/>
          <p:cNvSpPr/>
          <p:nvPr/>
        </p:nvSpPr>
        <p:spPr>
          <a:xfrm>
            <a:off x="2889430" y="3691731"/>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9525" cap="flat" cmpd="sng">
            <a:solidFill>
              <a:srgbClr val="FFC000"/>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sp>
        <p:nvSpPr>
          <p:cNvPr id="166" name="Google Shape;8356;p74"/>
          <p:cNvSpPr/>
          <p:nvPr/>
        </p:nvSpPr>
        <p:spPr>
          <a:xfrm>
            <a:off x="3324369" y="4747225"/>
            <a:ext cx="1270439"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9525" cap="flat" cmpd="sng">
            <a:solidFill>
              <a:srgbClr val="00B050"/>
            </a:solidFill>
            <a:prstDash val="solid"/>
            <a:miter lim="3647"/>
            <a:headEnd type="none" w="sm" len="sm"/>
            <a:tailEnd type="none" w="sm" len="sm"/>
          </a:ln>
        </p:spPr>
        <p:txBody>
          <a:bodyPr spcFirstLastPara="1" wrap="square" lIns="121900" tIns="121900" rIns="121900" bIns="121900" anchor="ctr" anchorCtr="0">
            <a:noAutofit/>
          </a:bodyPr>
          <a:lstStyle/>
          <a:p>
            <a:pPr algn="ctr"/>
            <a:r>
              <a:rPr lang="en-CA" sz="2400" b="1" dirty="0">
                <a:latin typeface="Segoe UI" panose="020B0502040204020203" pitchFamily="34" charset="0"/>
                <a:cs typeface="Segoe UI" panose="020B0502040204020203" pitchFamily="34" charset="0"/>
              </a:rPr>
              <a:t>ODRSF</a:t>
            </a:r>
          </a:p>
        </p:txBody>
      </p:sp>
      <p:sp>
        <p:nvSpPr>
          <p:cNvPr id="167" name="Google Shape;8356;p74"/>
          <p:cNvSpPr/>
          <p:nvPr/>
        </p:nvSpPr>
        <p:spPr>
          <a:xfrm>
            <a:off x="7575580" y="4756005"/>
            <a:ext cx="1290108" cy="583725"/>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chemeClr val="bg1">
              <a:alpha val="50000"/>
            </a:schemeClr>
          </a:solidFill>
          <a:ln w="9525" cap="flat" cmpd="sng">
            <a:solidFill>
              <a:schemeClr val="bg1">
                <a:lumMod val="50000"/>
              </a:schemeClr>
            </a:solidFill>
            <a:prstDash val="solid"/>
            <a:miter lim="3647"/>
            <a:headEnd type="none" w="sm" len="sm"/>
            <a:tailEnd type="none" w="sm" len="sm"/>
          </a:ln>
        </p:spPr>
        <p:txBody>
          <a:bodyPr spcFirstLastPara="1" wrap="square" lIns="121900" tIns="121900" rIns="121900" bIns="121900" anchor="ctr" anchorCtr="0">
            <a:noAutofit/>
          </a:bodyPr>
          <a:lstStyle/>
          <a:p>
            <a:pPr algn="ctr"/>
            <a:endParaRPr sz="2400" b="1" dirty="0">
              <a:latin typeface="Segoe UI" panose="020B0502040204020203" pitchFamily="34" charset="0"/>
              <a:cs typeface="Segoe UI" panose="020B0502040204020203" pitchFamily="34" charset="0"/>
            </a:endParaRPr>
          </a:p>
        </p:txBody>
      </p:sp>
      <p:sp>
        <p:nvSpPr>
          <p:cNvPr id="168" name="Google Shape;8362;p74"/>
          <p:cNvSpPr/>
          <p:nvPr/>
        </p:nvSpPr>
        <p:spPr>
          <a:xfrm>
            <a:off x="6674909" y="3950985"/>
            <a:ext cx="161730" cy="145630"/>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chemeClr val="bg1">
              <a:lumMod val="85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69" name="Google Shape;8362;p74"/>
          <p:cNvSpPr/>
          <p:nvPr/>
        </p:nvSpPr>
        <p:spPr>
          <a:xfrm>
            <a:off x="5137025" y="3168721"/>
            <a:ext cx="161730" cy="145630"/>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20" name="Rectangle 119"/>
          <p:cNvSpPr/>
          <p:nvPr/>
        </p:nvSpPr>
        <p:spPr>
          <a:xfrm>
            <a:off x="151487" y="2529740"/>
            <a:ext cx="1872629" cy="830997"/>
          </a:xfrm>
          <a:prstGeom prst="rect">
            <a:avLst/>
          </a:prstGeom>
        </p:spPr>
        <p:txBody>
          <a:bodyPr wrap="none">
            <a:spAutoFit/>
          </a:bodyPr>
          <a:lstStyle/>
          <a:p>
            <a:r>
              <a:rPr lang="en-CA" sz="2400" b="1" dirty="0">
                <a:solidFill>
                  <a:schemeClr val="bg2">
                    <a:lumMod val="10000"/>
                  </a:schemeClr>
                </a:solidFill>
                <a:latin typeface="Segoe UI" panose="020B0502040204020203" pitchFamily="34" charset="0"/>
                <a:cs typeface="Segoe UI" panose="020B0502040204020203" pitchFamily="34" charset="0"/>
              </a:rPr>
              <a:t>Educational</a:t>
            </a:r>
          </a:p>
          <a:p>
            <a:r>
              <a:rPr lang="en-CA" sz="2400" b="1" dirty="0">
                <a:solidFill>
                  <a:schemeClr val="bg2">
                    <a:lumMod val="10000"/>
                  </a:schemeClr>
                </a:solidFill>
                <a:latin typeface="Segoe UI" panose="020B0502040204020203" pitchFamily="34" charset="0"/>
                <a:cs typeface="Segoe UI" panose="020B0502040204020203" pitchFamily="34" charset="0"/>
              </a:rPr>
              <a:t>Facilities</a:t>
            </a:r>
            <a:endParaRPr lang="en-CA" sz="2400" dirty="0">
              <a:solidFill>
                <a:schemeClr val="bg2">
                  <a:lumMod val="10000"/>
                </a:schemeClr>
              </a:solidFill>
            </a:endParaRPr>
          </a:p>
        </p:txBody>
      </p:sp>
      <p:sp>
        <p:nvSpPr>
          <p:cNvPr id="127" name="Google Shape;8347;p74"/>
          <p:cNvSpPr/>
          <p:nvPr/>
        </p:nvSpPr>
        <p:spPr>
          <a:xfrm>
            <a:off x="6953032" y="3517506"/>
            <a:ext cx="161584" cy="145579"/>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cxnSp>
        <p:nvCxnSpPr>
          <p:cNvPr id="3" name="Elbow Connector 2"/>
          <p:cNvCxnSpPr/>
          <p:nvPr/>
        </p:nvCxnSpPr>
        <p:spPr>
          <a:xfrm>
            <a:off x="4187286" y="2846922"/>
            <a:ext cx="969000" cy="41064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Google Shape;8362;p74"/>
          <p:cNvSpPr/>
          <p:nvPr/>
        </p:nvSpPr>
        <p:spPr>
          <a:xfrm>
            <a:off x="5135061" y="3516593"/>
            <a:ext cx="161730" cy="145630"/>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chemeClr val="bg1">
              <a:lumMod val="85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
        <p:nvSpPr>
          <p:cNvPr id="107" name="Google Shape;8371;p74">
            <a:extLst>
              <a:ext uri="{FF2B5EF4-FFF2-40B4-BE49-F238E27FC236}">
                <a16:creationId xmlns:a16="http://schemas.microsoft.com/office/drawing/2014/main" id="{66E116B9-733A-4654-A8B1-15A2EE0E931D}"/>
              </a:ext>
            </a:extLst>
          </p:cNvPr>
          <p:cNvSpPr/>
          <p:nvPr/>
        </p:nvSpPr>
        <p:spPr>
          <a:xfrm>
            <a:off x="2351684" y="4976342"/>
            <a:ext cx="161699" cy="145579"/>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chemeClr val="bg1">
              <a:lumMod val="50000"/>
            </a:schemeClr>
          </a:solidFill>
          <a:ln>
            <a:solidFill>
              <a:schemeClr val="bg1">
                <a:lumMod val="75000"/>
              </a:schemeClr>
            </a:solidFill>
          </a:ln>
        </p:spPr>
        <p:txBody>
          <a:bodyPr spcFirstLastPara="1" wrap="square" lIns="121900" tIns="121900" rIns="121900" bIns="121900" anchor="ctr" anchorCtr="0">
            <a:noAutofit/>
          </a:bodyPr>
          <a:lstStyle/>
          <a:p>
            <a:pPr algn="ctr"/>
            <a:endParaRPr sz="24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160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Building Footprints</a:t>
            </a:r>
          </a:p>
        </p:txBody>
      </p:sp>
      <p:sp>
        <p:nvSpPr>
          <p:cNvPr id="10" name="Content Placeholder 2">
            <a:extLst>
              <a:ext uri="{FF2B5EF4-FFF2-40B4-BE49-F238E27FC236}">
                <a16:creationId xmlns:a16="http://schemas.microsoft.com/office/drawing/2014/main" id="{CAC0CA7D-4A35-4410-83A7-2C23F945534F}"/>
              </a:ext>
            </a:extLst>
          </p:cNvPr>
          <p:cNvSpPr txBox="1">
            <a:spLocks/>
          </p:cNvSpPr>
          <p:nvPr/>
        </p:nvSpPr>
        <p:spPr>
          <a:xfrm>
            <a:off x="440266" y="1549104"/>
            <a:ext cx="6860133" cy="4397198"/>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CA" sz="2800" b="1" dirty="0">
                <a:solidFill>
                  <a:srgbClr val="0759FD"/>
                </a:solidFill>
                <a:latin typeface="Segoe UI" panose="020B0502040204020203" pitchFamily="34" charset="0"/>
                <a:cs typeface="Segoe UI" panose="020B0502040204020203" pitchFamily="34" charset="0"/>
              </a:rPr>
              <a:t>Open Database of Buildings </a:t>
            </a:r>
            <a:r>
              <a:rPr lang="en-CA" sz="2800" dirty="0">
                <a:solidFill>
                  <a:srgbClr val="0759FD"/>
                </a:solidFill>
                <a:latin typeface="Segoe UI" panose="020B0502040204020203" pitchFamily="34" charset="0"/>
                <a:cs typeface="Segoe UI" panose="020B0502040204020203" pitchFamily="34" charset="0"/>
              </a:rPr>
              <a:t>(</a:t>
            </a:r>
            <a:r>
              <a:rPr lang="en-CA" sz="2800" b="1" dirty="0">
                <a:solidFill>
                  <a:srgbClr val="0759FD"/>
                </a:solidFill>
                <a:latin typeface="Segoe UI" panose="020B0502040204020203" pitchFamily="34" charset="0"/>
                <a:cs typeface="Segoe UI" panose="020B0502040204020203" pitchFamily="34" charset="0"/>
              </a:rPr>
              <a:t>ODB</a:t>
            </a:r>
            <a:r>
              <a:rPr lang="en-CA" sz="2800" dirty="0">
                <a:solidFill>
                  <a:srgbClr val="0759FD"/>
                </a:solidFill>
                <a:latin typeface="Segoe UI" panose="020B0502040204020203" pitchFamily="34" charset="0"/>
                <a:cs typeface="Segoe UI" panose="020B0502040204020203" pitchFamily="34" charset="0"/>
              </a:rPr>
              <a:t>)</a:t>
            </a:r>
            <a:r>
              <a:rPr lang="en-CA" sz="2800" dirty="0">
                <a:latin typeface="Segoe UI" panose="020B0502040204020203" pitchFamily="34" charset="0"/>
                <a:cs typeface="Segoe UI" panose="020B0502040204020203" pitchFamily="34" charset="0"/>
              </a:rPr>
              <a:t> version 2 released March 2019</a:t>
            </a:r>
          </a:p>
          <a:p>
            <a:pPr lvl="1">
              <a:spcBef>
                <a:spcPts val="1200"/>
              </a:spcBef>
            </a:pPr>
            <a:r>
              <a:rPr lang="en-CA" sz="2800" b="1" dirty="0">
                <a:latin typeface="Segoe UI" panose="020B0502040204020203" pitchFamily="34" charset="0"/>
                <a:cs typeface="Segoe UI" panose="020B0502040204020203" pitchFamily="34" charset="0"/>
              </a:rPr>
              <a:t>65 government open datasets</a:t>
            </a:r>
            <a:r>
              <a:rPr lang="en-CA" sz="2800" dirty="0">
                <a:latin typeface="Segoe UI" panose="020B0502040204020203" pitchFamily="34" charset="0"/>
                <a:cs typeface="Segoe UI" panose="020B0502040204020203" pitchFamily="34" charset="0"/>
              </a:rPr>
              <a:t> into 1 database of </a:t>
            </a:r>
            <a:r>
              <a:rPr lang="en-CA" sz="2800" b="1" dirty="0">
                <a:latin typeface="Segoe UI" panose="020B0502040204020203" pitchFamily="34" charset="0"/>
                <a:cs typeface="Segoe UI" panose="020B0502040204020203" pitchFamily="34" charset="0"/>
              </a:rPr>
              <a:t>4.4 million records</a:t>
            </a:r>
            <a:r>
              <a:rPr lang="en-CA" sz="2800" dirty="0">
                <a:latin typeface="Segoe UI" panose="020B0502040204020203" pitchFamily="34" charset="0"/>
                <a:cs typeface="Segoe UI" panose="020B0502040204020203" pitchFamily="34" charset="0"/>
              </a:rPr>
              <a:t> of building footprints </a:t>
            </a:r>
          </a:p>
          <a:p>
            <a:pPr lvl="1">
              <a:spcBef>
                <a:spcPts val="1200"/>
              </a:spcBef>
            </a:pPr>
            <a:r>
              <a:rPr lang="en-CA" sz="2800" dirty="0">
                <a:solidFill>
                  <a:schemeClr val="bg2">
                    <a:lumMod val="10000"/>
                  </a:schemeClr>
                </a:solidFill>
                <a:latin typeface="Segoe UI" panose="020B0502040204020203" pitchFamily="34" charset="0"/>
                <a:cs typeface="Segoe UI" panose="020B0502040204020203" pitchFamily="34" charset="0"/>
              </a:rPr>
              <a:t>Latitude, longitude, area, perimeter, Census subdivision (CSD)</a:t>
            </a:r>
          </a:p>
        </p:txBody>
      </p:sp>
      <p:pic>
        <p:nvPicPr>
          <p:cNvPr id="2" name="Picture 1"/>
          <p:cNvPicPr>
            <a:picLocks/>
          </p:cNvPicPr>
          <p:nvPr/>
        </p:nvPicPr>
        <p:blipFill>
          <a:blip r:embed="rId3"/>
          <a:stretch>
            <a:fillRect/>
          </a:stretch>
        </p:blipFill>
        <p:spPr>
          <a:xfrm>
            <a:off x="7711292" y="-96144"/>
            <a:ext cx="4536000" cy="6120000"/>
          </a:xfrm>
          <a:prstGeom prst="rect">
            <a:avLst/>
          </a:prstGeom>
        </p:spPr>
      </p:pic>
      <p:sp>
        <p:nvSpPr>
          <p:cNvPr id="3" name="Rectangle 2"/>
          <p:cNvSpPr/>
          <p:nvPr/>
        </p:nvSpPr>
        <p:spPr>
          <a:xfrm>
            <a:off x="440266" y="5449958"/>
            <a:ext cx="5958362" cy="400110"/>
          </a:xfrm>
          <a:prstGeom prst="rect">
            <a:avLst/>
          </a:prstGeom>
        </p:spPr>
        <p:txBody>
          <a:bodyPr wrap="none">
            <a:spAutoFit/>
          </a:bodyPr>
          <a:lstStyle/>
          <a:p>
            <a:pPr>
              <a:spcBef>
                <a:spcPts val="1200"/>
              </a:spcBef>
            </a:pPr>
            <a:r>
              <a:rPr lang="en-CA" sz="2000" dirty="0">
                <a:latin typeface="Segoe UI" panose="020B0502040204020203" pitchFamily="34" charset="0"/>
                <a:cs typeface="Segoe UI" panose="020B0502040204020203" pitchFamily="34" charset="0"/>
                <a:hlinkClick r:id="rId4"/>
              </a:rPr>
              <a:t>https://www.statcan.gc.ca/eng/lode/databases/odb</a:t>
            </a:r>
            <a:endParaRPr lang="en-CA"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555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Addresses</a:t>
            </a:r>
          </a:p>
        </p:txBody>
      </p:sp>
      <p:sp>
        <p:nvSpPr>
          <p:cNvPr id="10" name="Content Placeholder 2">
            <a:extLst>
              <a:ext uri="{FF2B5EF4-FFF2-40B4-BE49-F238E27FC236}">
                <a16:creationId xmlns:a16="http://schemas.microsoft.com/office/drawing/2014/main" id="{CAC0CA7D-4A35-4410-83A7-2C23F945534F}"/>
              </a:ext>
            </a:extLst>
          </p:cNvPr>
          <p:cNvSpPr txBox="1">
            <a:spLocks/>
          </p:cNvSpPr>
          <p:nvPr/>
        </p:nvSpPr>
        <p:spPr>
          <a:xfrm>
            <a:off x="355927" y="1571143"/>
            <a:ext cx="7421472" cy="4397198"/>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CA" sz="2800" b="1" dirty="0">
                <a:solidFill>
                  <a:srgbClr val="FF33CC"/>
                </a:solidFill>
                <a:latin typeface="Segoe UI" panose="020B0502040204020203" pitchFamily="34" charset="0"/>
                <a:cs typeface="Segoe UI" panose="020B0502040204020203" pitchFamily="34" charset="0"/>
              </a:rPr>
              <a:t>Open Database of Addresses </a:t>
            </a:r>
            <a:r>
              <a:rPr lang="en-CA" sz="2800" dirty="0">
                <a:solidFill>
                  <a:srgbClr val="FF33CC"/>
                </a:solidFill>
                <a:latin typeface="Segoe UI" panose="020B0502040204020203" pitchFamily="34" charset="0"/>
                <a:cs typeface="Segoe UI" panose="020B0502040204020203" pitchFamily="34" charset="0"/>
              </a:rPr>
              <a:t>(</a:t>
            </a:r>
            <a:r>
              <a:rPr lang="en-CA" sz="2800" b="1" dirty="0">
                <a:solidFill>
                  <a:srgbClr val="FF33CC"/>
                </a:solidFill>
                <a:latin typeface="Segoe UI" panose="020B0502040204020203" pitchFamily="34" charset="0"/>
                <a:cs typeface="Segoe UI" panose="020B0502040204020203" pitchFamily="34" charset="0"/>
              </a:rPr>
              <a:t>ODA</a:t>
            </a:r>
            <a:r>
              <a:rPr lang="en-CA" sz="2800" dirty="0">
                <a:solidFill>
                  <a:srgbClr val="FF33CC"/>
                </a:solidFill>
                <a:latin typeface="Segoe UI" panose="020B0502040204020203" pitchFamily="34" charset="0"/>
                <a:cs typeface="Segoe UI" panose="020B0502040204020203" pitchFamily="34" charset="0"/>
              </a:rPr>
              <a:t>) </a:t>
            </a:r>
            <a:r>
              <a:rPr lang="en-CA" sz="2800" dirty="0">
                <a:latin typeface="Segoe UI" panose="020B0502040204020203" pitchFamily="34" charset="0"/>
                <a:cs typeface="Segoe UI" panose="020B0502040204020203" pitchFamily="34" charset="0"/>
              </a:rPr>
              <a:t>version 1 released April 2021</a:t>
            </a:r>
          </a:p>
          <a:p>
            <a:pPr lvl="1">
              <a:spcBef>
                <a:spcPts val="1200"/>
              </a:spcBef>
            </a:pPr>
            <a:r>
              <a:rPr lang="en-CA" sz="2800" b="1" dirty="0">
                <a:latin typeface="Segoe UI" panose="020B0502040204020203" pitchFamily="34" charset="0"/>
                <a:cs typeface="Segoe UI" panose="020B0502040204020203" pitchFamily="34" charset="0"/>
              </a:rPr>
              <a:t>99 government open datasets</a:t>
            </a:r>
            <a:r>
              <a:rPr lang="en-CA" sz="2800" dirty="0">
                <a:latin typeface="Segoe UI" panose="020B0502040204020203" pitchFamily="34" charset="0"/>
                <a:cs typeface="Segoe UI" panose="020B0502040204020203" pitchFamily="34" charset="0"/>
              </a:rPr>
              <a:t> into 1 dataset of </a:t>
            </a:r>
            <a:r>
              <a:rPr lang="en-CA" sz="2800" b="1" dirty="0">
                <a:latin typeface="Segoe UI" panose="020B0502040204020203" pitchFamily="34" charset="0"/>
                <a:cs typeface="Segoe UI" panose="020B0502040204020203" pitchFamily="34" charset="0"/>
              </a:rPr>
              <a:t>~10 million addresses</a:t>
            </a:r>
            <a:endParaRPr lang="en-CA" sz="2800" dirty="0">
              <a:latin typeface="Segoe UI" panose="020B0502040204020203" pitchFamily="34" charset="0"/>
              <a:cs typeface="Segoe UI" panose="020B0502040204020203" pitchFamily="34" charset="0"/>
            </a:endParaRPr>
          </a:p>
          <a:p>
            <a:pPr lvl="1">
              <a:spcBef>
                <a:spcPts val="1200"/>
              </a:spcBef>
            </a:pPr>
            <a:r>
              <a:rPr lang="en-CA" sz="2800" dirty="0">
                <a:solidFill>
                  <a:schemeClr val="bg2">
                    <a:lumMod val="10000"/>
                  </a:schemeClr>
                </a:solidFill>
                <a:latin typeface="Segoe UI" panose="020B0502040204020203" pitchFamily="34" charset="0"/>
                <a:cs typeface="Segoe UI" panose="020B0502040204020203" pitchFamily="34" charset="0"/>
              </a:rPr>
              <a:t>Street direction, type, name</a:t>
            </a:r>
          </a:p>
          <a:p>
            <a:pPr lvl="1">
              <a:spcBef>
                <a:spcPts val="1200"/>
              </a:spcBef>
            </a:pPr>
            <a:r>
              <a:rPr lang="en-CA" sz="2800" dirty="0">
                <a:solidFill>
                  <a:schemeClr val="bg2">
                    <a:lumMod val="10000"/>
                  </a:schemeClr>
                </a:solidFill>
                <a:latin typeface="Segoe UI" panose="020B0502040204020203" pitchFamily="34" charset="0"/>
                <a:cs typeface="Segoe UI" panose="020B0502040204020203" pitchFamily="34" charset="0"/>
              </a:rPr>
              <a:t>Unit, postal code, city, CSD</a:t>
            </a:r>
          </a:p>
        </p:txBody>
      </p:sp>
      <p:sp>
        <p:nvSpPr>
          <p:cNvPr id="3" name="Rectangle 2"/>
          <p:cNvSpPr/>
          <p:nvPr/>
        </p:nvSpPr>
        <p:spPr>
          <a:xfrm>
            <a:off x="440266" y="5449958"/>
            <a:ext cx="5958362" cy="400110"/>
          </a:xfrm>
          <a:prstGeom prst="rect">
            <a:avLst/>
          </a:prstGeom>
        </p:spPr>
        <p:txBody>
          <a:bodyPr wrap="none">
            <a:spAutoFit/>
          </a:bodyPr>
          <a:lstStyle/>
          <a:p>
            <a:pPr>
              <a:spcBef>
                <a:spcPts val="1200"/>
              </a:spcBef>
            </a:pPr>
            <a:r>
              <a:rPr lang="en-CA" sz="2000" dirty="0">
                <a:latin typeface="Segoe UI" panose="020B0502040204020203" pitchFamily="34" charset="0"/>
                <a:cs typeface="Segoe UI" panose="020B0502040204020203" pitchFamily="34" charset="0"/>
                <a:hlinkClick r:id="rId3"/>
              </a:rPr>
              <a:t>https://www.statcan.gc.ca/eng/lode/databases/oda</a:t>
            </a:r>
            <a:endParaRPr lang="en-CA" sz="2000" dirty="0">
              <a:latin typeface="Segoe UI" panose="020B0502040204020203" pitchFamily="34" charset="0"/>
              <a:cs typeface="Segoe UI" panose="020B0502040204020203" pitchFamily="34" charset="0"/>
            </a:endParaRPr>
          </a:p>
        </p:txBody>
      </p:sp>
      <p:pic>
        <p:nvPicPr>
          <p:cNvPr id="4" name="Picture 3"/>
          <p:cNvPicPr>
            <a:picLocks/>
          </p:cNvPicPr>
          <p:nvPr/>
        </p:nvPicPr>
        <p:blipFill rotWithShape="1">
          <a:blip r:embed="rId4">
            <a:extLst>
              <a:ext uri="{28A0092B-C50C-407E-A947-70E740481C1C}">
                <a14:useLocalDpi xmlns:a14="http://schemas.microsoft.com/office/drawing/2010/main" val="0"/>
              </a:ext>
            </a:extLst>
          </a:blip>
          <a:srcRect l="58551" r="12347" b="16384"/>
          <a:stretch/>
        </p:blipFill>
        <p:spPr>
          <a:xfrm>
            <a:off x="7659193" y="0"/>
            <a:ext cx="4536000" cy="6120000"/>
          </a:xfrm>
          <a:prstGeom prst="rect">
            <a:avLst/>
          </a:prstGeom>
        </p:spPr>
      </p:pic>
    </p:spTree>
    <p:extLst>
      <p:ext uri="{BB962C8B-B14F-4D97-AF65-F5344CB8AC3E}">
        <p14:creationId xmlns:p14="http://schemas.microsoft.com/office/powerpoint/2010/main" val="11102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Educational Facilities</a:t>
            </a:r>
          </a:p>
        </p:txBody>
      </p:sp>
      <p:sp>
        <p:nvSpPr>
          <p:cNvPr id="10" name="Content Placeholder 2">
            <a:extLst>
              <a:ext uri="{FF2B5EF4-FFF2-40B4-BE49-F238E27FC236}">
                <a16:creationId xmlns:a16="http://schemas.microsoft.com/office/drawing/2014/main" id="{CAC0CA7D-4A35-4410-83A7-2C23F945534F}"/>
              </a:ext>
            </a:extLst>
          </p:cNvPr>
          <p:cNvSpPr txBox="1">
            <a:spLocks/>
          </p:cNvSpPr>
          <p:nvPr/>
        </p:nvSpPr>
        <p:spPr>
          <a:xfrm>
            <a:off x="440266" y="1549104"/>
            <a:ext cx="6860133" cy="4397198"/>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CA" sz="2800" b="1" dirty="0">
                <a:solidFill>
                  <a:srgbClr val="9A4DB5"/>
                </a:solidFill>
                <a:latin typeface="Segoe UI" panose="020B0502040204020203" pitchFamily="34" charset="0"/>
                <a:cs typeface="Segoe UI" panose="020B0502040204020203" pitchFamily="34" charset="0"/>
              </a:rPr>
              <a:t>Open Database of Educational Facilities </a:t>
            </a:r>
            <a:r>
              <a:rPr lang="en-CA" sz="2800" dirty="0">
                <a:solidFill>
                  <a:srgbClr val="9A4DB5"/>
                </a:solidFill>
                <a:latin typeface="Segoe UI" panose="020B0502040204020203" pitchFamily="34" charset="0"/>
                <a:cs typeface="Segoe UI" panose="020B0502040204020203" pitchFamily="34" charset="0"/>
              </a:rPr>
              <a:t>(</a:t>
            </a:r>
            <a:r>
              <a:rPr lang="en-CA" sz="2800" b="1" dirty="0">
                <a:solidFill>
                  <a:srgbClr val="9A4DB5"/>
                </a:solidFill>
                <a:latin typeface="Segoe UI" panose="020B0502040204020203" pitchFamily="34" charset="0"/>
                <a:cs typeface="Segoe UI" panose="020B0502040204020203" pitchFamily="34" charset="0"/>
              </a:rPr>
              <a:t>ODEF</a:t>
            </a:r>
            <a:r>
              <a:rPr lang="en-CA" sz="2800" dirty="0">
                <a:solidFill>
                  <a:srgbClr val="9A4DB5"/>
                </a:solidFill>
                <a:latin typeface="Segoe UI" panose="020B0502040204020203" pitchFamily="34" charset="0"/>
                <a:cs typeface="Segoe UI" panose="020B0502040204020203" pitchFamily="34" charset="0"/>
              </a:rPr>
              <a:t>) </a:t>
            </a:r>
            <a:r>
              <a:rPr lang="en-CA" sz="2800" dirty="0">
                <a:latin typeface="Segoe UI" panose="020B0502040204020203" pitchFamily="34" charset="0"/>
                <a:cs typeface="Segoe UI" panose="020B0502040204020203" pitchFamily="34" charset="0"/>
              </a:rPr>
              <a:t>version 2 released April 2021</a:t>
            </a:r>
          </a:p>
          <a:p>
            <a:pPr lvl="1">
              <a:spcBef>
                <a:spcPts val="1200"/>
              </a:spcBef>
            </a:pPr>
            <a:r>
              <a:rPr lang="en-CA" sz="2800" dirty="0">
                <a:latin typeface="Segoe UI" panose="020B0502040204020203" pitchFamily="34" charset="0"/>
                <a:cs typeface="Segoe UI" panose="020B0502040204020203" pitchFamily="34" charset="0"/>
              </a:rPr>
              <a:t>Funded by CIRNAC</a:t>
            </a:r>
            <a:endParaRPr lang="en-US" sz="2800" dirty="0">
              <a:latin typeface="Segoe UI" panose="020B0502040204020203" pitchFamily="34" charset="0"/>
              <a:cs typeface="Segoe UI" panose="020B0502040204020203" pitchFamily="34" charset="0"/>
            </a:endParaRPr>
          </a:p>
          <a:p>
            <a:pPr lvl="1">
              <a:spcBef>
                <a:spcPts val="1200"/>
              </a:spcBef>
            </a:pPr>
            <a:r>
              <a:rPr lang="en-CA" sz="2800" dirty="0">
                <a:latin typeface="Segoe UI" panose="020B0502040204020203" pitchFamily="34" charset="0"/>
                <a:cs typeface="Segoe UI" panose="020B0502040204020203" pitchFamily="34" charset="0"/>
              </a:rPr>
              <a:t>Open </a:t>
            </a:r>
            <a:r>
              <a:rPr lang="en-CA" sz="2800" dirty="0">
                <a:solidFill>
                  <a:schemeClr val="bg2">
                    <a:lumMod val="10000"/>
                  </a:schemeClr>
                </a:solidFill>
                <a:latin typeface="Segoe UI" panose="020B0502040204020203" pitchFamily="34" charset="0"/>
                <a:cs typeface="Segoe UI" panose="020B0502040204020203" pitchFamily="34" charset="0"/>
              </a:rPr>
              <a:t>data and</a:t>
            </a:r>
            <a:r>
              <a:rPr lang="en-CA" sz="2800" b="1" dirty="0">
                <a:solidFill>
                  <a:schemeClr val="bg2">
                    <a:lumMod val="10000"/>
                  </a:schemeClr>
                </a:solidFill>
                <a:latin typeface="Segoe UI" panose="020B0502040204020203" pitchFamily="34" charset="0"/>
                <a:cs typeface="Segoe UI" panose="020B0502040204020203" pitchFamily="34" charset="0"/>
              </a:rPr>
              <a:t> </a:t>
            </a:r>
            <a:r>
              <a:rPr lang="en-CA" sz="2800" dirty="0">
                <a:solidFill>
                  <a:schemeClr val="bg2">
                    <a:lumMod val="10000"/>
                  </a:schemeClr>
                </a:solidFill>
                <a:latin typeface="Segoe UI" panose="020B0502040204020203" pitchFamily="34" charset="0"/>
                <a:cs typeface="Segoe UI" panose="020B0502040204020203" pitchFamily="34" charset="0"/>
              </a:rPr>
              <a:t>publicly available data</a:t>
            </a:r>
            <a:r>
              <a:rPr lang="en-CA" sz="2800" b="1" dirty="0">
                <a:solidFill>
                  <a:schemeClr val="bg2">
                    <a:lumMod val="10000"/>
                  </a:schemeClr>
                </a:solidFill>
                <a:latin typeface="Segoe UI" panose="020B0502040204020203" pitchFamily="34" charset="0"/>
                <a:cs typeface="Segoe UI" panose="020B0502040204020203" pitchFamily="34" charset="0"/>
              </a:rPr>
              <a:t> </a:t>
            </a:r>
            <a:r>
              <a:rPr lang="en-CA" sz="2800" dirty="0">
                <a:solidFill>
                  <a:schemeClr val="bg2">
                    <a:lumMod val="10000"/>
                  </a:schemeClr>
                </a:solidFill>
                <a:latin typeface="Segoe UI" panose="020B0502040204020203" pitchFamily="34" charset="0"/>
                <a:cs typeface="Segoe UI" panose="020B0502040204020203" pitchFamily="34" charset="0"/>
              </a:rPr>
              <a:t>led to </a:t>
            </a:r>
            <a:r>
              <a:rPr lang="en-US" sz="2800" b="1" dirty="0">
                <a:solidFill>
                  <a:schemeClr val="bg2">
                    <a:lumMod val="10000"/>
                  </a:schemeClr>
                </a:solidFill>
                <a:latin typeface="Segoe UI" panose="020B0502040204020203" pitchFamily="34" charset="0"/>
                <a:cs typeface="Segoe UI" panose="020B0502040204020203" pitchFamily="34" charset="0"/>
              </a:rPr>
              <a:t>19,000+</a:t>
            </a:r>
            <a:r>
              <a:rPr lang="en-US" sz="2800" dirty="0">
                <a:solidFill>
                  <a:schemeClr val="bg2">
                    <a:lumMod val="10000"/>
                  </a:schemeClr>
                </a:solidFill>
                <a:latin typeface="Segoe UI" panose="020B0502040204020203" pitchFamily="34" charset="0"/>
                <a:cs typeface="Segoe UI" panose="020B0502040204020203" pitchFamily="34" charset="0"/>
              </a:rPr>
              <a:t> facilities </a:t>
            </a:r>
          </a:p>
          <a:p>
            <a:pPr lvl="1">
              <a:spcBef>
                <a:spcPts val="1200"/>
              </a:spcBef>
            </a:pPr>
            <a:r>
              <a:rPr lang="en-US" sz="2800" dirty="0">
                <a:latin typeface="Segoe UI" panose="020B0502040204020203" pitchFamily="34" charset="0"/>
                <a:cs typeface="Segoe UI" panose="020B0502040204020203" pitchFamily="34" charset="0"/>
              </a:rPr>
              <a:t>Name, address, ISCED classification, latitude, longitude</a:t>
            </a:r>
          </a:p>
          <a:p>
            <a:pPr marL="342900" lvl="1" indent="0">
              <a:spcBef>
                <a:spcPts val="1200"/>
              </a:spcBef>
              <a:buNone/>
            </a:pPr>
            <a:r>
              <a:rPr lang="en-CA" sz="2800" dirty="0">
                <a:solidFill>
                  <a:schemeClr val="bg2">
                    <a:lumMod val="10000"/>
                  </a:schemeClr>
                </a:solidFill>
                <a:latin typeface="Segoe UI" panose="020B0502040204020203" pitchFamily="34" charset="0"/>
                <a:cs typeface="Segoe UI" panose="020B0502040204020203" pitchFamily="34" charset="0"/>
              </a:rPr>
              <a:t>	</a:t>
            </a:r>
          </a:p>
        </p:txBody>
      </p:sp>
      <p:sp>
        <p:nvSpPr>
          <p:cNvPr id="3" name="Rectangle 2"/>
          <p:cNvSpPr/>
          <p:nvPr/>
        </p:nvSpPr>
        <p:spPr>
          <a:xfrm>
            <a:off x="440266" y="5449958"/>
            <a:ext cx="6022483" cy="400110"/>
          </a:xfrm>
          <a:prstGeom prst="rect">
            <a:avLst/>
          </a:prstGeom>
        </p:spPr>
        <p:txBody>
          <a:bodyPr wrap="none">
            <a:spAutoFit/>
          </a:bodyPr>
          <a:lstStyle/>
          <a:p>
            <a:pPr>
              <a:spcBef>
                <a:spcPts val="1200"/>
              </a:spcBef>
            </a:pPr>
            <a:r>
              <a:rPr lang="en-CA" sz="2000" dirty="0">
                <a:latin typeface="Segoe UI" panose="020B0502040204020203" pitchFamily="34" charset="0"/>
                <a:cs typeface="Segoe UI" panose="020B0502040204020203" pitchFamily="34" charset="0"/>
                <a:hlinkClick r:id="rId3"/>
              </a:rPr>
              <a:t>https://www.statcan.gc.ca/eng/lode/databases/odef</a:t>
            </a:r>
            <a:endParaRPr lang="en-CA" sz="2000" dirty="0">
              <a:latin typeface="Segoe UI" panose="020B0502040204020203" pitchFamily="34" charset="0"/>
              <a:cs typeface="Segoe UI" panose="020B0502040204020203" pitchFamily="34" charset="0"/>
            </a:endParaRPr>
          </a:p>
        </p:txBody>
      </p:sp>
      <p:grpSp>
        <p:nvGrpSpPr>
          <p:cNvPr id="7" name="Group 6"/>
          <p:cNvGrpSpPr/>
          <p:nvPr/>
        </p:nvGrpSpPr>
        <p:grpSpPr>
          <a:xfrm>
            <a:off x="7656000" y="0"/>
            <a:ext cx="4536000" cy="6120000"/>
            <a:chOff x="7336971" y="1219381"/>
            <a:chExt cx="4855029" cy="4855029"/>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9207" t="18572" b="10635"/>
            <a:stretch/>
          </p:blipFill>
          <p:spPr>
            <a:xfrm>
              <a:off x="7336971" y="1219381"/>
              <a:ext cx="4855029" cy="4855029"/>
            </a:xfrm>
            <a:prstGeom prst="rect">
              <a:avLst/>
            </a:prstGeom>
          </p:spPr>
        </p:pic>
        <p:sp>
          <p:nvSpPr>
            <p:cNvPr id="6" name="Rectangle 5"/>
            <p:cNvSpPr/>
            <p:nvPr/>
          </p:nvSpPr>
          <p:spPr>
            <a:xfrm>
              <a:off x="7336971" y="1219381"/>
              <a:ext cx="1045029" cy="511448"/>
            </a:xfrm>
            <a:prstGeom prst="rect">
              <a:avLst/>
            </a:prstGeom>
            <a:solidFill>
              <a:srgbClr val="8A4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03318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Health Care Facilities</a:t>
            </a:r>
          </a:p>
        </p:txBody>
      </p:sp>
      <p:sp>
        <p:nvSpPr>
          <p:cNvPr id="10" name="Content Placeholder 2">
            <a:extLst>
              <a:ext uri="{FF2B5EF4-FFF2-40B4-BE49-F238E27FC236}">
                <a16:creationId xmlns:a16="http://schemas.microsoft.com/office/drawing/2014/main" id="{CAC0CA7D-4A35-4410-83A7-2C23F945534F}"/>
              </a:ext>
            </a:extLst>
          </p:cNvPr>
          <p:cNvSpPr txBox="1">
            <a:spLocks/>
          </p:cNvSpPr>
          <p:nvPr/>
        </p:nvSpPr>
        <p:spPr>
          <a:xfrm>
            <a:off x="440266" y="1549104"/>
            <a:ext cx="7421472" cy="4397198"/>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CA" sz="2800" b="1" dirty="0">
                <a:solidFill>
                  <a:srgbClr val="FF3B3B"/>
                </a:solidFill>
                <a:latin typeface="Segoe UI" panose="020B0502040204020203" pitchFamily="34" charset="0"/>
                <a:cs typeface="Segoe UI" panose="020B0502040204020203" pitchFamily="34" charset="0"/>
              </a:rPr>
              <a:t>Open Database of Health Care Facilities </a:t>
            </a:r>
            <a:r>
              <a:rPr lang="en-CA" sz="2800" dirty="0">
                <a:solidFill>
                  <a:srgbClr val="FF3B3B"/>
                </a:solidFill>
                <a:latin typeface="Segoe UI" panose="020B0502040204020203" pitchFamily="34" charset="0"/>
                <a:cs typeface="Segoe UI" panose="020B0502040204020203" pitchFamily="34" charset="0"/>
              </a:rPr>
              <a:t>(</a:t>
            </a:r>
            <a:r>
              <a:rPr lang="en-CA" sz="2800" b="1" dirty="0">
                <a:solidFill>
                  <a:srgbClr val="FF3B3B"/>
                </a:solidFill>
                <a:latin typeface="Segoe UI" panose="020B0502040204020203" pitchFamily="34" charset="0"/>
                <a:cs typeface="Segoe UI" panose="020B0502040204020203" pitchFamily="34" charset="0"/>
              </a:rPr>
              <a:t>ODHF</a:t>
            </a:r>
            <a:r>
              <a:rPr lang="en-CA" sz="2800" dirty="0">
                <a:solidFill>
                  <a:srgbClr val="FF3B3B"/>
                </a:solidFill>
                <a:latin typeface="Segoe UI" panose="020B0502040204020203" pitchFamily="34" charset="0"/>
                <a:cs typeface="Segoe UI" panose="020B0502040204020203" pitchFamily="34" charset="0"/>
              </a:rPr>
              <a:t>) </a:t>
            </a:r>
            <a:r>
              <a:rPr lang="en-CA" sz="2800" dirty="0">
                <a:latin typeface="Segoe UI" panose="020B0502040204020203" pitchFamily="34" charset="0"/>
                <a:cs typeface="Segoe UI" panose="020B0502040204020203" pitchFamily="34" charset="0"/>
              </a:rPr>
              <a:t>version 1.1 released April 2020</a:t>
            </a:r>
          </a:p>
          <a:p>
            <a:pPr lvl="1">
              <a:spcBef>
                <a:spcPts val="1200"/>
              </a:spcBef>
            </a:pPr>
            <a:r>
              <a:rPr lang="en-CA" sz="2800" dirty="0">
                <a:latin typeface="Segoe UI" panose="020B0502040204020203" pitchFamily="34" charset="0"/>
                <a:cs typeface="Segoe UI" panose="020B0502040204020203" pitchFamily="34" charset="0"/>
              </a:rPr>
              <a:t>Government sources and CIHI data</a:t>
            </a:r>
            <a:r>
              <a:rPr lang="en-CA" sz="2800" b="1" dirty="0">
                <a:solidFill>
                  <a:schemeClr val="bg2">
                    <a:lumMod val="10000"/>
                  </a:schemeClr>
                </a:solidFill>
                <a:latin typeface="Segoe UI" panose="020B0502040204020203" pitchFamily="34" charset="0"/>
                <a:cs typeface="Segoe UI" panose="020B0502040204020203" pitchFamily="34" charset="0"/>
              </a:rPr>
              <a:t> </a:t>
            </a:r>
            <a:r>
              <a:rPr lang="en-CA" sz="2800" dirty="0">
                <a:solidFill>
                  <a:schemeClr val="bg2">
                    <a:lumMod val="10000"/>
                  </a:schemeClr>
                </a:solidFill>
                <a:latin typeface="Segoe UI" panose="020B0502040204020203" pitchFamily="34" charset="0"/>
                <a:cs typeface="Segoe UI" panose="020B0502040204020203" pitchFamily="34" charset="0"/>
              </a:rPr>
              <a:t>led to </a:t>
            </a:r>
            <a:r>
              <a:rPr lang="en-US" sz="2800" b="1" dirty="0">
                <a:solidFill>
                  <a:schemeClr val="bg2">
                    <a:lumMod val="10000"/>
                  </a:schemeClr>
                </a:solidFill>
                <a:latin typeface="Segoe UI" panose="020B0502040204020203" pitchFamily="34" charset="0"/>
                <a:cs typeface="Segoe UI" panose="020B0502040204020203" pitchFamily="34" charset="0"/>
              </a:rPr>
              <a:t>7,000+</a:t>
            </a:r>
            <a:r>
              <a:rPr lang="en-US" sz="2800" dirty="0">
                <a:solidFill>
                  <a:schemeClr val="bg2">
                    <a:lumMod val="10000"/>
                  </a:schemeClr>
                </a:solidFill>
                <a:latin typeface="Segoe UI" panose="020B0502040204020203" pitchFamily="34" charset="0"/>
                <a:cs typeface="Segoe UI" panose="020B0502040204020203" pitchFamily="34" charset="0"/>
              </a:rPr>
              <a:t> facilities </a:t>
            </a:r>
          </a:p>
          <a:p>
            <a:pPr lvl="1">
              <a:spcBef>
                <a:spcPts val="1200"/>
              </a:spcBef>
            </a:pPr>
            <a:r>
              <a:rPr lang="en-US" sz="2800" dirty="0">
                <a:latin typeface="Segoe UI" panose="020B0502040204020203" pitchFamily="34" charset="0"/>
                <a:cs typeface="Segoe UI" panose="020B0502040204020203" pitchFamily="34" charset="0"/>
              </a:rPr>
              <a:t>Name, type (ambulatory care services, hospitals, nursing and residential care), address, latitude, longitude, CSD</a:t>
            </a:r>
          </a:p>
          <a:p>
            <a:pPr marL="342900" lvl="1" indent="0">
              <a:spcBef>
                <a:spcPts val="1200"/>
              </a:spcBef>
              <a:buNone/>
            </a:pPr>
            <a:r>
              <a:rPr lang="en-CA" sz="2800" dirty="0">
                <a:solidFill>
                  <a:schemeClr val="bg2">
                    <a:lumMod val="10000"/>
                  </a:schemeClr>
                </a:solidFill>
                <a:latin typeface="Segoe UI" panose="020B0502040204020203" pitchFamily="34" charset="0"/>
                <a:cs typeface="Segoe UI" panose="020B0502040204020203" pitchFamily="34" charset="0"/>
              </a:rPr>
              <a:t>	</a:t>
            </a:r>
          </a:p>
        </p:txBody>
      </p:sp>
      <p:sp>
        <p:nvSpPr>
          <p:cNvPr id="3" name="Rectangle 2"/>
          <p:cNvSpPr/>
          <p:nvPr/>
        </p:nvSpPr>
        <p:spPr>
          <a:xfrm>
            <a:off x="440266" y="5449958"/>
            <a:ext cx="6033703" cy="400110"/>
          </a:xfrm>
          <a:prstGeom prst="rect">
            <a:avLst/>
          </a:prstGeom>
        </p:spPr>
        <p:txBody>
          <a:bodyPr wrap="none">
            <a:spAutoFit/>
          </a:bodyPr>
          <a:lstStyle/>
          <a:p>
            <a:pPr>
              <a:spcBef>
                <a:spcPts val="1200"/>
              </a:spcBef>
            </a:pPr>
            <a:r>
              <a:rPr lang="en-CA" sz="2000" dirty="0">
                <a:latin typeface="Segoe UI" panose="020B0502040204020203" pitchFamily="34" charset="0"/>
                <a:cs typeface="Segoe UI" panose="020B0502040204020203" pitchFamily="34" charset="0"/>
                <a:hlinkClick r:id="rId3"/>
              </a:rPr>
              <a:t>https://www.statcan.gc.ca/eng/lode/databases/odhf</a:t>
            </a:r>
            <a:endParaRPr lang="en-CA" sz="2000" dirty="0">
              <a:latin typeface="Segoe UI" panose="020B0502040204020203" pitchFamily="34" charset="0"/>
              <a:cs typeface="Segoe UI" panose="020B0502040204020203" pitchFamily="34" charset="0"/>
            </a:endParaRPr>
          </a:p>
        </p:txBody>
      </p:sp>
      <p:pic>
        <p:nvPicPr>
          <p:cNvPr id="4" name="Picture 3"/>
          <p:cNvPicPr>
            <a:picLocks/>
          </p:cNvPicPr>
          <p:nvPr/>
        </p:nvPicPr>
        <p:blipFill rotWithShape="1">
          <a:blip r:embed="rId4">
            <a:extLst>
              <a:ext uri="{28A0092B-C50C-407E-A947-70E740481C1C}">
                <a14:useLocalDpi xmlns:a14="http://schemas.microsoft.com/office/drawing/2010/main" val="0"/>
              </a:ext>
            </a:extLst>
          </a:blip>
          <a:srcRect l="58241" r="12049" b="16741"/>
          <a:stretch/>
        </p:blipFill>
        <p:spPr>
          <a:xfrm>
            <a:off x="7671167" y="0"/>
            <a:ext cx="4536000" cy="6120000"/>
          </a:xfrm>
          <a:prstGeom prst="rect">
            <a:avLst/>
          </a:prstGeom>
        </p:spPr>
      </p:pic>
    </p:spTree>
    <p:extLst>
      <p:ext uri="{BB962C8B-B14F-4D97-AF65-F5344CB8AC3E}">
        <p14:creationId xmlns:p14="http://schemas.microsoft.com/office/powerpoint/2010/main" val="104112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0812FA-0572-41A2-9E8D-D3B95664B472}"/>
              </a:ext>
            </a:extLst>
          </p:cNvPr>
          <p:cNvSpPr txBox="1">
            <a:spLocks/>
          </p:cNvSpPr>
          <p:nvPr/>
        </p:nvSpPr>
        <p:spPr>
          <a:xfrm>
            <a:off x="440266" y="889659"/>
            <a:ext cx="11396133" cy="659445"/>
          </a:xfrm>
          <a:prstGeom prst="rect">
            <a:avLst/>
          </a:prstGeom>
        </p:spPr>
        <p:txBody>
          <a:bodyPr anchor="b">
            <a:noAutofit/>
          </a:bodyPr>
          <a:lstStyle>
            <a:lvl1pPr algn="l" defTabSz="685800" rtl="0" eaLnBrk="1" latinLnBrk="0" hangingPunct="1">
              <a:lnSpc>
                <a:spcPct val="90000"/>
              </a:lnSpc>
              <a:spcBef>
                <a:spcPct val="0"/>
              </a:spcBef>
              <a:buNone/>
              <a:defRPr sz="1500" u="none" kern="1200">
                <a:solidFill>
                  <a:schemeClr val="tx1"/>
                </a:solidFill>
                <a:latin typeface="Arial MT Std" panose="020B0402020200020204" pitchFamily="34" charset="0"/>
                <a:ea typeface="+mj-ea"/>
                <a:cs typeface="+mj-cs"/>
              </a:defRPr>
            </a:lvl1pPr>
          </a:lstStyle>
          <a:p>
            <a:pPr>
              <a:lnSpc>
                <a:spcPct val="80000"/>
              </a:lnSpc>
            </a:pPr>
            <a:r>
              <a:rPr lang="en-US" sz="3200" b="1" dirty="0">
                <a:solidFill>
                  <a:schemeClr val="bg2">
                    <a:lumMod val="10000"/>
                  </a:schemeClr>
                </a:solidFill>
                <a:latin typeface="Segoe UI" panose="020B0502040204020203" pitchFamily="34" charset="0"/>
                <a:cs typeface="Segoe UI" panose="020B0502040204020203" pitchFamily="34" charset="0"/>
              </a:rPr>
              <a:t>Cultural and Art Facilities</a:t>
            </a:r>
          </a:p>
        </p:txBody>
      </p:sp>
      <p:sp>
        <p:nvSpPr>
          <p:cNvPr id="10" name="Content Placeholder 2">
            <a:extLst>
              <a:ext uri="{FF2B5EF4-FFF2-40B4-BE49-F238E27FC236}">
                <a16:creationId xmlns:a16="http://schemas.microsoft.com/office/drawing/2014/main" id="{CAC0CA7D-4A35-4410-83A7-2C23F945534F}"/>
              </a:ext>
            </a:extLst>
          </p:cNvPr>
          <p:cNvSpPr txBox="1">
            <a:spLocks/>
          </p:cNvSpPr>
          <p:nvPr/>
        </p:nvSpPr>
        <p:spPr>
          <a:xfrm>
            <a:off x="440266" y="1549104"/>
            <a:ext cx="7122907" cy="4397198"/>
          </a:xfrm>
          <a:prstGeom prst="rect">
            <a:avLst/>
          </a:prstGeom>
          <a:noFill/>
          <a:effectLst>
            <a:outerShdw blurRad="76200" dir="13500000" sy="23000" kx="1200000" algn="br" rotWithShape="0">
              <a:prstClr val="black">
                <a:alpha val="20000"/>
              </a:prstClr>
            </a:outerShdw>
          </a:effectLst>
        </p:spPr>
        <p:txBody>
          <a:bodyPr lIns="91440" tIns="45720" rIns="91440" bIns="4572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Arial MT Std" panose="020B0402020200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MT Std" panose="020B0402020200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MT Std" panose="020B0402020200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Arial MT Std" panose="020B0402020200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CA" sz="2800" b="1" dirty="0">
                <a:solidFill>
                  <a:srgbClr val="C00000"/>
                </a:solidFill>
                <a:latin typeface="Segoe UI" panose="020B0502040204020203" pitchFamily="34" charset="0"/>
                <a:cs typeface="Segoe UI" panose="020B0502040204020203" pitchFamily="34" charset="0"/>
              </a:rPr>
              <a:t>Open Database of Cultural and Art Facilities </a:t>
            </a:r>
            <a:r>
              <a:rPr lang="en-CA" sz="2800" dirty="0">
                <a:solidFill>
                  <a:srgbClr val="C00000"/>
                </a:solidFill>
                <a:latin typeface="Segoe UI" panose="020B0502040204020203" pitchFamily="34" charset="0"/>
                <a:cs typeface="Segoe UI" panose="020B0502040204020203" pitchFamily="34" charset="0"/>
              </a:rPr>
              <a:t>(</a:t>
            </a:r>
            <a:r>
              <a:rPr lang="en-CA" sz="2800" b="1" dirty="0">
                <a:solidFill>
                  <a:srgbClr val="C00000"/>
                </a:solidFill>
                <a:latin typeface="Segoe UI" panose="020B0502040204020203" pitchFamily="34" charset="0"/>
                <a:cs typeface="Segoe UI" panose="020B0502040204020203" pitchFamily="34" charset="0"/>
              </a:rPr>
              <a:t>ODCAF</a:t>
            </a:r>
            <a:r>
              <a:rPr lang="en-CA" sz="2800" dirty="0">
                <a:solidFill>
                  <a:srgbClr val="C00000"/>
                </a:solidFill>
                <a:latin typeface="Segoe UI" panose="020B0502040204020203" pitchFamily="34" charset="0"/>
                <a:cs typeface="Segoe UI" panose="020B0502040204020203" pitchFamily="34" charset="0"/>
              </a:rPr>
              <a:t>) </a:t>
            </a:r>
            <a:r>
              <a:rPr lang="en-CA" sz="2800" dirty="0">
                <a:latin typeface="Segoe UI" panose="020B0502040204020203" pitchFamily="34" charset="0"/>
                <a:cs typeface="Segoe UI" panose="020B0502040204020203" pitchFamily="34" charset="0"/>
              </a:rPr>
              <a:t>version 1 released October 2020</a:t>
            </a:r>
          </a:p>
          <a:p>
            <a:pPr lvl="1">
              <a:spcBef>
                <a:spcPts val="1200"/>
              </a:spcBef>
            </a:pPr>
            <a:r>
              <a:rPr lang="en-CA" sz="2800" dirty="0">
                <a:latin typeface="Segoe UI" panose="020B0502040204020203" pitchFamily="34" charset="0"/>
                <a:cs typeface="Segoe UI" panose="020B0502040204020203" pitchFamily="34" charset="0"/>
              </a:rPr>
              <a:t>170 Government sources to</a:t>
            </a:r>
            <a:r>
              <a:rPr lang="en-CA" sz="2800" dirty="0">
                <a:solidFill>
                  <a:schemeClr val="bg2">
                    <a:lumMod val="10000"/>
                  </a:schemeClr>
                </a:solidFill>
                <a:latin typeface="Segoe UI" panose="020B0502040204020203" pitchFamily="34" charset="0"/>
                <a:cs typeface="Segoe UI" panose="020B0502040204020203" pitchFamily="34" charset="0"/>
              </a:rPr>
              <a:t> </a:t>
            </a:r>
            <a:r>
              <a:rPr lang="en-US" sz="2800" b="1" dirty="0">
                <a:solidFill>
                  <a:schemeClr val="bg2">
                    <a:lumMod val="10000"/>
                  </a:schemeClr>
                </a:solidFill>
                <a:latin typeface="Segoe UI" panose="020B0502040204020203" pitchFamily="34" charset="0"/>
                <a:cs typeface="Segoe UI" panose="020B0502040204020203" pitchFamily="34" charset="0"/>
              </a:rPr>
              <a:t>7,000+</a:t>
            </a:r>
            <a:r>
              <a:rPr lang="en-US" sz="2800" dirty="0">
                <a:solidFill>
                  <a:schemeClr val="bg2">
                    <a:lumMod val="10000"/>
                  </a:schemeClr>
                </a:solidFill>
                <a:latin typeface="Segoe UI" panose="020B0502040204020203" pitchFamily="34" charset="0"/>
                <a:cs typeface="Segoe UI" panose="020B0502040204020203" pitchFamily="34" charset="0"/>
              </a:rPr>
              <a:t> museums, galleries, libraries and more</a:t>
            </a:r>
          </a:p>
          <a:p>
            <a:pPr lvl="1">
              <a:spcBef>
                <a:spcPts val="1200"/>
              </a:spcBef>
            </a:pPr>
            <a:r>
              <a:rPr lang="en-US" sz="2800" dirty="0">
                <a:latin typeface="Segoe UI" panose="020B0502040204020203" pitchFamily="34" charset="0"/>
                <a:cs typeface="Segoe UI" panose="020B0502040204020203" pitchFamily="34" charset="0"/>
              </a:rPr>
              <a:t>Name, Type, Address, Latitude, Longitude, CSD</a:t>
            </a:r>
          </a:p>
          <a:p>
            <a:pPr marL="342900" lvl="1" indent="0">
              <a:spcBef>
                <a:spcPts val="1200"/>
              </a:spcBef>
              <a:buNone/>
            </a:pPr>
            <a:r>
              <a:rPr lang="en-CA" sz="2800" dirty="0">
                <a:solidFill>
                  <a:schemeClr val="bg2">
                    <a:lumMod val="10000"/>
                  </a:schemeClr>
                </a:solidFill>
                <a:latin typeface="Segoe UI" panose="020B0502040204020203" pitchFamily="34" charset="0"/>
                <a:cs typeface="Segoe UI" panose="020B0502040204020203" pitchFamily="34" charset="0"/>
              </a:rPr>
              <a:t>	</a:t>
            </a:r>
          </a:p>
        </p:txBody>
      </p:sp>
      <p:sp>
        <p:nvSpPr>
          <p:cNvPr id="3" name="Rectangle 2"/>
          <p:cNvSpPr/>
          <p:nvPr/>
        </p:nvSpPr>
        <p:spPr>
          <a:xfrm>
            <a:off x="440266" y="5449958"/>
            <a:ext cx="6136295" cy="400110"/>
          </a:xfrm>
          <a:prstGeom prst="rect">
            <a:avLst/>
          </a:prstGeom>
        </p:spPr>
        <p:txBody>
          <a:bodyPr wrap="none">
            <a:spAutoFit/>
          </a:bodyPr>
          <a:lstStyle/>
          <a:p>
            <a:pPr>
              <a:spcBef>
                <a:spcPts val="1200"/>
              </a:spcBef>
            </a:pPr>
            <a:r>
              <a:rPr lang="en-CA" sz="2000" dirty="0">
                <a:latin typeface="Segoe UI" panose="020B0502040204020203" pitchFamily="34" charset="0"/>
                <a:cs typeface="Segoe UI" panose="020B0502040204020203" pitchFamily="34" charset="0"/>
                <a:hlinkClick r:id="rId3"/>
              </a:rPr>
              <a:t>https://www.statcan.gc.ca/eng/lode/databases/odcaf</a:t>
            </a:r>
            <a:endParaRPr lang="en-CA" sz="2000"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0533" t="190" r="16984" b="15619"/>
          <a:stretch/>
        </p:blipFill>
        <p:spPr>
          <a:xfrm>
            <a:off x="7654833" y="-1"/>
            <a:ext cx="4542053" cy="6120000"/>
          </a:xfrm>
          <a:prstGeom prst="rect">
            <a:avLst/>
          </a:prstGeom>
        </p:spPr>
      </p:pic>
    </p:spTree>
    <p:extLst>
      <p:ext uri="{BB962C8B-B14F-4D97-AF65-F5344CB8AC3E}">
        <p14:creationId xmlns:p14="http://schemas.microsoft.com/office/powerpoint/2010/main" val="268650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D594ACF-DCAA-C348-AC19-A3304C58235C}" vid="{D0A088F5-6BAC-FC46-8186-2E858E48B9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c4bb82d-f1ef-438e-ba9e-6a791b5b179c">
      <UserInfo>
        <DisplayName>Fudge, Stephen (STATCAN)</DisplayName>
        <AccountId>529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54F7646BBF9E4CB9D1771C3CC1B937" ma:contentTypeVersion="11" ma:contentTypeDescription="Create a new document." ma:contentTypeScope="" ma:versionID="2e03a6d6501f24743d467d17b3ab3c3f">
  <xsd:schema xmlns:xsd="http://www.w3.org/2001/XMLSchema" xmlns:xs="http://www.w3.org/2001/XMLSchema" xmlns:p="http://schemas.microsoft.com/office/2006/metadata/properties" xmlns:ns3="3c4bb82d-f1ef-438e-ba9e-6a791b5b179c" xmlns:ns4="2bc64edb-9c21-4b04-ac4c-06451512adf2" targetNamespace="http://schemas.microsoft.com/office/2006/metadata/properties" ma:root="true" ma:fieldsID="f4698345466716e3733c28a760a52b6e" ns3:_="" ns4:_="">
    <xsd:import namespace="3c4bb82d-f1ef-438e-ba9e-6a791b5b179c"/>
    <xsd:import namespace="2bc64edb-9c21-4b04-ac4c-06451512ad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bb82d-f1ef-438e-ba9e-6a791b5b17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c64edb-9c21-4b04-ac4c-06451512ad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6A329F-C286-4692-8ADB-1CE9CD89BBBA}">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purl.org/dc/terms/"/>
    <ds:schemaRef ds:uri="3c4bb82d-f1ef-438e-ba9e-6a791b5b179c"/>
    <ds:schemaRef ds:uri="2bc64edb-9c21-4b04-ac4c-06451512adf2"/>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6D98D9D2-103B-4CD7-86F4-211B0A703E84}">
  <ds:schemaRefs>
    <ds:schemaRef ds:uri="http://schemas.microsoft.com/sharepoint/v3/contenttype/forms"/>
  </ds:schemaRefs>
</ds:datastoreItem>
</file>

<file path=customXml/itemProps3.xml><?xml version="1.0" encoding="utf-8"?>
<ds:datastoreItem xmlns:ds="http://schemas.openxmlformats.org/officeDocument/2006/customXml" ds:itemID="{2616F14C-2906-482D-B17E-32331999A707}">
  <ds:schemaRefs>
    <ds:schemaRef ds:uri="2bc64edb-9c21-4b04-ac4c-06451512adf2"/>
    <ds:schemaRef ds:uri="3c4bb82d-f1ef-438e-ba9e-6a791b5b17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3068</TotalTime>
  <Words>1718</Words>
  <Application>Microsoft Office PowerPoint</Application>
  <PresentationFormat>Widescreen</PresentationFormat>
  <Paragraphs>202</Paragraphs>
  <Slides>24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MT Std</vt:lpstr>
      <vt:lpstr>Calibri</vt:lpstr>
      <vt:lpstr>Century Gothic</vt:lpstr>
      <vt:lpstr>Quattrocento Sans</vt:lpstr>
      <vt:lpstr>Segoe UI</vt:lpstr>
      <vt:lpstr>Segoe UI Black</vt:lpstr>
      <vt:lpstr>Segoe UI Semibold</vt:lpstr>
      <vt:lpstr>Times New Roman</vt:lpstr>
      <vt:lpstr>Thème Office</vt:lpstr>
      <vt:lpstr>The Linkable Open Data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StatCan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dc:title>
  <dc:creator>Christine Léger</dc:creator>
  <cp:lastModifiedBy>Kuchar, Joseph - CSBP/CPSE</cp:lastModifiedBy>
  <cp:revision>242</cp:revision>
  <cp:lastPrinted>2019-04-10T19:12:38Z</cp:lastPrinted>
  <dcterms:created xsi:type="dcterms:W3CDTF">2018-12-21T14:49:17Z</dcterms:created>
  <dcterms:modified xsi:type="dcterms:W3CDTF">2021-09-24T19:25:55Z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904695760</vt:i4>
  </property>
  <property fmtid="{D5CDD505-2E9C-101B-9397-08002B2CF9AE}" pid="3" name="_NewReviewCycle">
    <vt:lpwstr/>
  </property>
  <property fmtid="{D5CDD505-2E9C-101B-9397-08002B2CF9AE}" pid="4" name="_EmailSubject">
    <vt:lpwstr>Webinar with the Community Data Program</vt:lpwstr>
  </property>
  <property fmtid="{D5CDD505-2E9C-101B-9397-08002B2CF9AE}" pid="5" name="_AuthorEmail">
    <vt:lpwstr>joseph.kuchar@statcan.gc.ca</vt:lpwstr>
  </property>
  <property fmtid="{D5CDD505-2E9C-101B-9397-08002B2CF9AE}" pid="6" name="_AuthorEmailDisplayName">
    <vt:lpwstr>Kuchar, Joseph - CSBP/CPSE</vt:lpwstr>
  </property>
  <property fmtid="{D5CDD505-2E9C-101B-9397-08002B2CF9AE}" pid="7" name="_PreviousAdHocReviewCycleID">
    <vt:i4>-870549543</vt:i4>
  </property>
  <property fmtid="{D5CDD505-2E9C-101B-9397-08002B2CF9AE}" pid="8" name="ContentTypeId">
    <vt:lpwstr>0x0101000154F7646BBF9E4CB9D1771C3CC1B937</vt:lpwstr>
  </property>
</Properties>
</file>