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72" r:id="rId4"/>
    <p:sldId id="275" r:id="rId5"/>
    <p:sldId id="274" r:id="rId6"/>
    <p:sldId id="276" r:id="rId7"/>
    <p:sldId id="273" r:id="rId8"/>
    <p:sldId id="277" r:id="rId9"/>
    <p:sldId id="278" r:id="rId10"/>
    <p:sldId id="280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67" d="100"/>
          <a:sy n="67" d="100"/>
        </p:scale>
        <p:origin x="102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1888B-AE87-4521-B49E-7FFA17DA162E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5E084-88D4-403C-B6C0-A53E47CA976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1243379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97BA5-9E7E-454A-955D-7174A646E2EF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8C4A4-358B-4D12-A904-3B2C00075FD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5843369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AC8E6-56BB-4C89-B963-081E9593195D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9F65D-4127-4953-80F6-FDA1E6B0E71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9077366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34667-DE14-4F2E-979F-E96F566E6ABA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D3742-7626-41B5-B4C7-9482578280F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6038415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B0608-7018-4245-8291-491305D1A907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6E26-818D-425E-AFC0-C95082DABDC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2062462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E0E68-9D6E-4E97-85DD-E0B5BD3AC425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E6145-DE10-4785-BECC-06BF5318E1D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1264354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1675C-1C26-48A2-8095-133D4406319D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84173-798F-4456-904A-72B92C2EC16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95465861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EBF4A-63C7-4281-BED4-3C472FA2C3E7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4445D-BCCE-46B8-B29F-0C876579C6C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6349805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1DBE6-2071-4F6C-8F0B-62EC1C655CC3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F63BE-56BB-4EC4-918C-D6251E0F550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2354974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0F826-377A-4821-96FE-88965A5A7AC8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413BE-6802-4438-B22C-5ACC08F0AE2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6838164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2D64-B709-4018-ACD5-37657E473707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E3A91-EDD1-462A-ACB2-67113B8A2C0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9942571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CA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B89184-3028-43F3-A5BB-1FC5B499C1D8}" type="datetimeFigureOut">
              <a:rPr lang="en-CA"/>
              <a:pPr>
                <a:defRPr/>
              </a:pPr>
              <a:t>13/10/2016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C518F8-CCD0-4714-B915-CC9DA866891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dp.adobeconnect.com/theboardro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430213" y="54451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CA" sz="18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30213" y="4292600"/>
            <a:ext cx="5568950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fr-CA" sz="20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054" name="AutoShape 2" descr="http://upload.wikimedia.org/wikipedia/commons/2/2c/Montreal_-_QC_-_Skyli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/>
          </a:p>
        </p:txBody>
      </p:sp>
      <p:pic>
        <p:nvPicPr>
          <p:cNvPr id="2055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5151438"/>
            <a:ext cx="12128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608012" y="865188"/>
            <a:ext cx="9448427" cy="3221037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fr-CA" sz="3600" spc="-15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Community Data Program </a:t>
            </a:r>
            <a:br>
              <a:rPr lang="fr-CA" sz="3600" spc="-15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</a:br>
            <a:r>
              <a:rPr lang="fr-CA" sz="3600" spc="-15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Leads </a:t>
            </a:r>
            <a:r>
              <a:rPr lang="fr-CA" sz="3600" spc="-150" dirty="0" err="1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Teleconference</a:t>
            </a:r>
            <a:endParaRPr lang="fr-CA" sz="3300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fontAlgn="auto">
              <a:spcBef>
                <a:spcPts val="1200"/>
              </a:spcBef>
              <a:spcAft>
                <a:spcPts val="600"/>
              </a:spcAft>
              <a:defRPr/>
            </a:pPr>
            <a:r>
              <a:rPr lang="en-CA" sz="3600" u="sng" dirty="0">
                <a:hlinkClick r:id="rId3"/>
              </a:rPr>
              <a:t>https://cdp.adobeconnect.com/theboardroom/</a:t>
            </a:r>
            <a:endParaRPr lang="en-CA" sz="2800" i="1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82613" y="55975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CA" sz="1800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Canadian Council on Social </a:t>
            </a:r>
            <a:r>
              <a:rPr lang="fr-CA" sz="1800" dirty="0" err="1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Development</a:t>
            </a:r>
            <a:r>
              <a:rPr lang="fr-CA" sz="1800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 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CA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Conseil canadien du développement social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582613" y="4445000"/>
            <a:ext cx="7313612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fr-CA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October</a:t>
            </a:r>
            <a:r>
              <a:rPr lang="fr-CA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18, 2016, 1:30-2:30pm ET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5613" y="712788"/>
            <a:ext cx="7224712" cy="3221037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CA" sz="3600" b="1" i="1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30213" y="54451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CA" sz="18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30213" y="4292600"/>
            <a:ext cx="5568950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fr-CA" sz="20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247" name="AutoShape 2" descr="http://upload.wikimedia.org/wikipedia/commons/2/2c/Montreal_-_QC_-_Skyli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/>
          </a:p>
        </p:txBody>
      </p:sp>
      <p:pic>
        <p:nvPicPr>
          <p:cNvPr id="10248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5151438"/>
            <a:ext cx="12128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CA" sz="3600" dirty="0">
                <a:latin typeface="+mn-lt"/>
              </a:rPr>
              <a:t>Next Meeting</a:t>
            </a:r>
            <a:endParaRPr lang="en-CA" altLang="en-US" sz="3600" dirty="0">
              <a:latin typeface="+mn-lt"/>
            </a:endParaRPr>
          </a:p>
        </p:txBody>
      </p:sp>
      <p:sp>
        <p:nvSpPr>
          <p:cNvPr id="1025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CA" sz="2400" dirty="0"/>
              <a:t>May 25 &amp; 26, 2017, Kingston Ontario</a:t>
            </a:r>
            <a:endParaRPr lang="en-CA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0946887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5613" y="712788"/>
            <a:ext cx="7224712" cy="3221037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CA" sz="3600" b="1" i="1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30213" y="54451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CA" sz="18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30213" y="4292600"/>
            <a:ext cx="5568950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fr-CA" sz="20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079" name="AutoShape 2" descr="http://upload.wikimedia.org/wikipedia/commons/2/2c/Montreal_-_QC_-_Skyli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/>
          </a:p>
        </p:txBody>
      </p:sp>
      <p:pic>
        <p:nvPicPr>
          <p:cNvPr id="308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5151438"/>
            <a:ext cx="12128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 Agenda</a:t>
            </a:r>
            <a:endParaRPr lang="en-CA" altLang="en-US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82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642475" cy="4351338"/>
          </a:xfrm>
        </p:spPr>
        <p:txBody>
          <a:bodyPr/>
          <a:lstStyle/>
          <a:p>
            <a:pPr marL="0" lvl="0" indent="0">
              <a:buNone/>
            </a:pPr>
            <a:r>
              <a:rPr lang="en-CA" sz="2400" b="1" dirty="0"/>
              <a:t>1. Welcome</a:t>
            </a:r>
            <a:endParaRPr lang="en-CA" sz="2400" dirty="0"/>
          </a:p>
          <a:p>
            <a:pPr marL="0" lvl="0" indent="0">
              <a:buNone/>
            </a:pPr>
            <a:r>
              <a:rPr lang="en-CA" sz="2400" b="1" dirty="0"/>
              <a:t>2. Strategic Direction (SD) 1 Program leadership</a:t>
            </a:r>
            <a:endParaRPr lang="en-CA" sz="2400" dirty="0"/>
          </a:p>
          <a:p>
            <a:pPr marL="0" lvl="0" indent="0">
              <a:buNone/>
            </a:pPr>
            <a:r>
              <a:rPr lang="en-CA" sz="2400" b="1" dirty="0"/>
              <a:t>3. SD2. Purchase and access data</a:t>
            </a:r>
            <a:endParaRPr lang="en-CA" sz="2400" dirty="0"/>
          </a:p>
          <a:p>
            <a:pPr marL="0" lvl="0" indent="0">
              <a:buNone/>
            </a:pPr>
            <a:r>
              <a:rPr lang="en-CA" sz="2400" b="1" dirty="0"/>
              <a:t>4. SD3. Train people and build capacity</a:t>
            </a:r>
            <a:endParaRPr lang="en-CA" sz="2400" dirty="0"/>
          </a:p>
          <a:p>
            <a:pPr marL="0" lvl="0" indent="0">
              <a:buNone/>
            </a:pPr>
            <a:r>
              <a:rPr lang="en-CA" sz="2400" b="1" dirty="0"/>
              <a:t>5. SD4. Share results within the network</a:t>
            </a:r>
            <a:endParaRPr lang="en-CA" sz="2400" dirty="0"/>
          </a:p>
          <a:p>
            <a:pPr marL="0" lvl="0" indent="0">
              <a:buNone/>
            </a:pPr>
            <a:r>
              <a:rPr lang="en-CA" sz="2400" b="1" dirty="0"/>
              <a:t>6. SD5. Build and foster partnerships</a:t>
            </a:r>
            <a:endParaRPr lang="en-CA" sz="2400" dirty="0"/>
          </a:p>
          <a:p>
            <a:pPr marL="0" lvl="0" indent="0">
              <a:buNone/>
            </a:pPr>
            <a:r>
              <a:rPr lang="en-CA" sz="2400" b="1" dirty="0"/>
              <a:t>7. Other business</a:t>
            </a:r>
          </a:p>
          <a:p>
            <a:pPr marL="0" lvl="0" indent="0">
              <a:buNone/>
            </a:pPr>
            <a:r>
              <a:rPr lang="en-CA" sz="2400" b="1" dirty="0"/>
              <a:t>8. Next Meeting</a:t>
            </a:r>
          </a:p>
        </p:txBody>
      </p:sp>
      <p:sp>
        <p:nvSpPr>
          <p:cNvPr id="14" name="Content Placeholder 15"/>
          <p:cNvSpPr txBox="1">
            <a:spLocks/>
          </p:cNvSpPr>
          <p:nvPr/>
        </p:nvSpPr>
        <p:spPr bwMode="auto">
          <a:xfrm>
            <a:off x="7375525" y="1629568"/>
            <a:ext cx="3978275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  <a:t>Audio requires use of a computer microphone and speaker</a:t>
            </a:r>
            <a:endParaRPr lang="en-CA" altLang="en-US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5613" y="712788"/>
            <a:ext cx="7224712" cy="3221037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CA" sz="3600" b="1" i="1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30213" y="54451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CA" sz="18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30213" y="4292600"/>
            <a:ext cx="5568950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fr-CA" sz="20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103" name="AutoShape 2" descr="http://upload.wikimedia.org/wikipedia/commons/2/2c/Montreal_-_QC_-_Skyli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/>
          </a:p>
        </p:txBody>
      </p:sp>
      <p:pic>
        <p:nvPicPr>
          <p:cNvPr id="4104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5151438"/>
            <a:ext cx="12128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CA" sz="3600" dirty="0">
                <a:latin typeface="+mn-lt"/>
              </a:rPr>
              <a:t>Welcome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CA" sz="2000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5613" y="712788"/>
            <a:ext cx="7224712" cy="3221037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CA" sz="3600" b="1" i="1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30213" y="54451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CA" sz="18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30213" y="4292600"/>
            <a:ext cx="5568950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fr-CA" sz="20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127" name="AutoShape 2" descr="http://upload.wikimedia.org/wikipedia/commons/2/2c/Montreal_-_QC_-_Skyli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/>
          </a:p>
        </p:txBody>
      </p:sp>
      <p:pic>
        <p:nvPicPr>
          <p:cNvPr id="5128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5151438"/>
            <a:ext cx="12128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/>
            <a:r>
              <a:rPr lang="en-CA" sz="3600" dirty="0">
                <a:latin typeface="+mn-lt"/>
              </a:rPr>
              <a:t>Strategic Direction (SD) 1 Program leadership</a:t>
            </a:r>
            <a:endParaRPr lang="en-CA" altLang="en-US" sz="3600" dirty="0">
              <a:latin typeface="+mn-lt"/>
            </a:endParaRPr>
          </a:p>
        </p:txBody>
      </p:sp>
      <p:sp>
        <p:nvSpPr>
          <p:cNvPr id="5130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CA" sz="2400" dirty="0"/>
              <a:t>2.1 Website Improvement Project</a:t>
            </a:r>
          </a:p>
          <a:p>
            <a:pPr lvl="1" eaLnBrk="1" hangingPunct="1"/>
            <a:r>
              <a:rPr lang="en-US" dirty="0"/>
              <a:t>Make data more findable</a:t>
            </a:r>
            <a:endParaRPr lang="en-CA" dirty="0"/>
          </a:p>
          <a:p>
            <a:pPr lvl="1" eaLnBrk="1" hangingPunct="1"/>
            <a:r>
              <a:rPr lang="en-US" dirty="0"/>
              <a:t>Make downloading data an easier process</a:t>
            </a:r>
            <a:endParaRPr lang="en-CA" dirty="0"/>
          </a:p>
          <a:p>
            <a:pPr lvl="1" eaLnBrk="1" hangingPunct="1"/>
            <a:r>
              <a:rPr lang="en-US" dirty="0"/>
              <a:t>Streamline user experience and user management procedures</a:t>
            </a:r>
          </a:p>
          <a:p>
            <a:pPr lvl="1" eaLnBrk="1" hangingPunct="1"/>
            <a:r>
              <a:rPr lang="en-US" dirty="0"/>
              <a:t>Improve CDP’s understanding of how its data is being used and who is using it</a:t>
            </a:r>
            <a:endParaRPr lang="en-CA" dirty="0"/>
          </a:p>
          <a:p>
            <a:pPr lvl="1" eaLnBrk="1" hangingPunct="1"/>
            <a:r>
              <a:rPr lang="en-US" dirty="0"/>
              <a:t>Improve the appearance and functionality of the site’s front page</a:t>
            </a:r>
          </a:p>
          <a:p>
            <a:pPr marL="0" indent="0" eaLnBrk="1" hangingPunct="1">
              <a:buNone/>
            </a:pPr>
            <a:r>
              <a:rPr lang="en-CA" sz="2400" dirty="0"/>
              <a:t>2.2 Annual Membership fees</a:t>
            </a:r>
            <a:endParaRPr lang="en-CA" altLang="en-US" sz="2400" dirty="0"/>
          </a:p>
        </p:txBody>
      </p:sp>
      <p:sp>
        <p:nvSpPr>
          <p:cNvPr id="5131" name="Content Placeholder 1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CA" sz="2400" dirty="0"/>
              <a:t>2.3 Highlights of Next 6 months</a:t>
            </a:r>
            <a:br>
              <a:rPr lang="en-CA" sz="2400" dirty="0"/>
            </a:br>
            <a:endParaRPr lang="en-CA" sz="2400" dirty="0"/>
          </a:p>
          <a:p>
            <a:pPr eaLnBrk="1" hangingPunct="1"/>
            <a:r>
              <a:rPr lang="en-CA" sz="2400" dirty="0"/>
              <a:t>Prepare for a website refresh in conjunction with CCSD.ca</a:t>
            </a:r>
          </a:p>
          <a:p>
            <a:pPr eaLnBrk="1" hangingPunct="1"/>
            <a:r>
              <a:rPr lang="en-CA" sz="2400" dirty="0"/>
              <a:t>Send out updated membership fee invoices</a:t>
            </a:r>
            <a:endParaRPr lang="en-CA" altLang="en-US" sz="24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CA" altLang="en-US" sz="2400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5613" y="712788"/>
            <a:ext cx="7224712" cy="3221037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CA" sz="3600" b="1" i="1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30213" y="54451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CA" sz="18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30213" y="4292600"/>
            <a:ext cx="5568950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fr-CA" sz="20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151" name="AutoShape 2" descr="http://upload.wikimedia.org/wikipedia/commons/2/2c/Montreal_-_QC_-_Skyli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/>
          </a:p>
        </p:txBody>
      </p:sp>
      <p:pic>
        <p:nvPicPr>
          <p:cNvPr id="615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5151438"/>
            <a:ext cx="12128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CA" sz="3600" dirty="0">
                <a:latin typeface="+mn-lt"/>
              </a:rPr>
              <a:t>SD2. Purchase and access data</a:t>
            </a:r>
          </a:p>
        </p:txBody>
      </p:sp>
      <p:sp>
        <p:nvSpPr>
          <p:cNvPr id="615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400" dirty="0"/>
              <a:t>3.1 Implementation of Schedule B</a:t>
            </a:r>
          </a:p>
          <a:p>
            <a:pPr marL="0" indent="0">
              <a:buNone/>
            </a:pPr>
            <a:r>
              <a:rPr lang="en-CA" sz="2400" dirty="0"/>
              <a:t>3.2 Report on data usage</a:t>
            </a:r>
          </a:p>
          <a:p>
            <a:pPr marL="0" indent="0">
              <a:buNone/>
            </a:pPr>
            <a:r>
              <a:rPr lang="en-CA" sz="2400" dirty="0"/>
              <a:t>3.3 Highlights of Next 6 months</a:t>
            </a:r>
          </a:p>
          <a:p>
            <a:pPr lvl="0"/>
            <a:r>
              <a:rPr lang="en-CA" sz="2400" dirty="0"/>
              <a:t>Complete acquisition of Schedule B</a:t>
            </a:r>
          </a:p>
          <a:p>
            <a:pPr lvl="0"/>
            <a:r>
              <a:rPr lang="en-CA" sz="2400" dirty="0"/>
              <a:t>Continue to update both the catalogue and the new “search data by theme” tool</a:t>
            </a:r>
          </a:p>
          <a:p>
            <a:pPr lvl="0"/>
            <a:r>
              <a:rPr lang="en-CA" sz="2400" dirty="0"/>
              <a:t>Preparing for Census 2016: A planned survey of CDP Registered users</a:t>
            </a:r>
          </a:p>
        </p:txBody>
      </p:sp>
      <p:sp>
        <p:nvSpPr>
          <p:cNvPr id="6155" name="Content Placeholder 15"/>
          <p:cNvSpPr>
            <a:spLocks noGrp="1"/>
          </p:cNvSpPr>
          <p:nvPr>
            <p:ph sz="half" idx="2"/>
          </p:nvPr>
        </p:nvSpPr>
        <p:spPr>
          <a:xfrm>
            <a:off x="5991225" y="1825625"/>
            <a:ext cx="5362575" cy="43513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CA" altLang="en-US" sz="2400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5613" y="712788"/>
            <a:ext cx="7224712" cy="3221037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CA" sz="3600" b="1" i="1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30213" y="54451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CA" sz="18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30213" y="4292600"/>
            <a:ext cx="5568950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fr-CA" sz="20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7175" name="AutoShape 2" descr="http://upload.wikimedia.org/wikipedia/commons/2/2c/Montreal_-_QC_-_Skyli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/>
          </a:p>
        </p:txBody>
      </p:sp>
      <p:pic>
        <p:nvPicPr>
          <p:cNvPr id="7176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5151438"/>
            <a:ext cx="12128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CA" sz="3600" dirty="0">
                <a:latin typeface="+mn-lt"/>
              </a:rPr>
              <a:t>SD3. Train people and build capacity</a:t>
            </a:r>
          </a:p>
        </p:txBody>
      </p:sp>
      <p:sp>
        <p:nvSpPr>
          <p:cNvPr id="7178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62877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/>
              <a:t>4.1 An enhanced online catalogue, including a Search Data by Theme option</a:t>
            </a:r>
          </a:p>
          <a:p>
            <a:pPr marL="0" indent="0">
              <a:buNone/>
            </a:pPr>
            <a:r>
              <a:rPr lang="en-CA" sz="2400" dirty="0"/>
              <a:t>4.2 A CDP Webinar Series: four delivered so far this year</a:t>
            </a:r>
          </a:p>
          <a:p>
            <a:pPr marL="0" indent="0">
              <a:buNone/>
            </a:pPr>
            <a:r>
              <a:rPr lang="en-CA" sz="2400" dirty="0"/>
              <a:t>4.3 Expanded community reporting resources: </a:t>
            </a:r>
          </a:p>
          <a:p>
            <a:pPr lvl="0"/>
            <a:r>
              <a:rPr lang="en-CA" sz="2400" dirty="0"/>
              <a:t>Strength in Numbers series of thematic fact sheets; </a:t>
            </a:r>
          </a:p>
          <a:p>
            <a:pPr lvl="0"/>
            <a:r>
              <a:rPr lang="en-CA" sz="2400" dirty="0"/>
              <a:t>Do-It-Yourself Community Infographics templates</a:t>
            </a:r>
          </a:p>
          <a:p>
            <a:pPr marL="0" indent="0">
              <a:buNone/>
            </a:pPr>
            <a:r>
              <a:rPr lang="en-CA" sz="2400" dirty="0"/>
              <a:t>4.4 A prototype map-based data access tool to be launched in Fall 2016</a:t>
            </a:r>
          </a:p>
        </p:txBody>
      </p:sp>
      <p:sp>
        <p:nvSpPr>
          <p:cNvPr id="7179" name="Content Placeholder 15"/>
          <p:cNvSpPr>
            <a:spLocks noGrp="1"/>
          </p:cNvSpPr>
          <p:nvPr>
            <p:ph sz="half" idx="2"/>
          </p:nvPr>
        </p:nvSpPr>
        <p:spPr>
          <a:xfrm>
            <a:off x="6172200" y="162877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/>
              <a:t>4.5 Highlights of Next 6 months: </a:t>
            </a:r>
          </a:p>
          <a:p>
            <a:pPr lvl="0"/>
            <a:r>
              <a:rPr lang="en-CA" sz="2400" dirty="0"/>
              <a:t>Continue to deliver webinar series: Understanding </a:t>
            </a:r>
            <a:r>
              <a:rPr lang="en-CA" sz="2400" dirty="0" err="1"/>
              <a:t>Taxfiler</a:t>
            </a:r>
            <a:r>
              <a:rPr lang="en-CA" sz="2400" dirty="0"/>
              <a:t> Data; Census 2016 follow-up; Data Visualization &amp; Infographics</a:t>
            </a:r>
          </a:p>
          <a:p>
            <a:pPr lvl="0"/>
            <a:r>
              <a:rPr lang="en-CA" sz="2400" dirty="0"/>
              <a:t>Implement next set of DIY infographics</a:t>
            </a:r>
          </a:p>
          <a:p>
            <a:pPr lvl="0"/>
            <a:r>
              <a:rPr lang="en-CA" sz="2400" dirty="0"/>
              <a:t>Implement next phase of Prototype Map-based data access tool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5613" y="712788"/>
            <a:ext cx="7224712" cy="3221037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CA" sz="3600" b="1" i="1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30213" y="54451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CA" sz="18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30213" y="4292600"/>
            <a:ext cx="5568950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fr-CA" sz="20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8199" name="AutoShape 2" descr="http://upload.wikimedia.org/wikipedia/commons/2/2c/Montreal_-_QC_-_Skyli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/>
          </a:p>
        </p:txBody>
      </p:sp>
      <p:pic>
        <p:nvPicPr>
          <p:cNvPr id="820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5151438"/>
            <a:ext cx="12128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/>
            <a:r>
              <a:rPr lang="en-CA" sz="3600" dirty="0">
                <a:latin typeface="+mn-lt"/>
              </a:rPr>
              <a:t>SD4. Share results within the network</a:t>
            </a:r>
            <a:endParaRPr lang="en-CA" altLang="en-US" sz="3600" dirty="0">
              <a:latin typeface="+mn-lt"/>
            </a:endParaRPr>
          </a:p>
        </p:txBody>
      </p:sp>
      <p:sp>
        <p:nvSpPr>
          <p:cNvPr id="8202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CA" sz="2400" dirty="0"/>
              <a:t>4.1 Community Snapshots reminder</a:t>
            </a:r>
            <a:br>
              <a:rPr lang="en-CA" sz="2400" dirty="0"/>
            </a:br>
            <a:r>
              <a:rPr lang="en-CA" sz="2400" dirty="0"/>
              <a:t>4.2 Highlights of Next 6 months: </a:t>
            </a:r>
          </a:p>
          <a:p>
            <a:pPr eaLnBrk="1" hangingPunct="1"/>
            <a:r>
              <a:rPr lang="en-CA" sz="2400" dirty="0"/>
              <a:t>Continue to deliver newsletter, occasional updates and website news updates</a:t>
            </a:r>
          </a:p>
          <a:p>
            <a:pPr eaLnBrk="1" hangingPunct="1"/>
            <a:r>
              <a:rPr lang="en-CA" sz="2400" dirty="0"/>
              <a:t>Explore introducing a </a:t>
            </a:r>
            <a:r>
              <a:rPr lang="en-CA" sz="2400" dirty="0" err="1"/>
              <a:t>ListServe</a:t>
            </a:r>
            <a:endParaRPr lang="en-CA" sz="2400" dirty="0"/>
          </a:p>
          <a:p>
            <a:pPr eaLnBrk="1" hangingPunct="1"/>
            <a:r>
              <a:rPr lang="en-CA" sz="2400" dirty="0"/>
              <a:t>Prepare for annual meeting May 25 &amp; 26, 2017 in Kingston, Ontario</a:t>
            </a:r>
            <a:br>
              <a:rPr lang="en-CA" sz="2400" dirty="0"/>
            </a:br>
            <a:endParaRPr lang="en-CA" altLang="en-US" sz="2400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5613" y="712788"/>
            <a:ext cx="7224712" cy="3221037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CA" sz="3600" b="1" i="1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30213" y="54451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CA" sz="18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30213" y="4292600"/>
            <a:ext cx="5568950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fr-CA" sz="20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9223" name="AutoShape 2" descr="http://upload.wikimedia.org/wikipedia/commons/2/2c/Montreal_-_QC_-_Skyli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/>
          </a:p>
        </p:txBody>
      </p:sp>
      <p:pic>
        <p:nvPicPr>
          <p:cNvPr id="9224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5151438"/>
            <a:ext cx="12128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CA" sz="3600" dirty="0">
                <a:latin typeface="+mn-lt"/>
              </a:rPr>
              <a:t>SD5. Build and foster partnerships</a:t>
            </a:r>
            <a:endParaRPr lang="en-CA" altLang="en-US" sz="3600" dirty="0">
              <a:latin typeface="+mn-lt"/>
            </a:endParaRPr>
          </a:p>
        </p:txBody>
      </p:sp>
      <p:sp>
        <p:nvSpPr>
          <p:cNvPr id="9226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CA" sz="2400" dirty="0"/>
              <a:t>6.1 Membership update: 3 new consortia; Wood Buffalo’s lead has withdrawn</a:t>
            </a:r>
            <a:br>
              <a:rPr lang="en-CA" sz="2400" dirty="0"/>
            </a:br>
            <a:r>
              <a:rPr lang="en-CA" sz="2400" dirty="0"/>
              <a:t>6.2 Membership renewal package:</a:t>
            </a:r>
            <a:br>
              <a:rPr lang="en-CA" sz="2400" dirty="0"/>
            </a:br>
            <a:r>
              <a:rPr lang="en-CA" sz="2400" dirty="0"/>
              <a:t>6.3 Highlights of Next 6 months: </a:t>
            </a:r>
          </a:p>
          <a:p>
            <a:pPr eaLnBrk="1" hangingPunct="1"/>
            <a:r>
              <a:rPr lang="en-CA" sz="2400" dirty="0"/>
              <a:t>Focus on membership renewal for 20 existing consortia;</a:t>
            </a:r>
          </a:p>
          <a:p>
            <a:pPr eaLnBrk="1" hangingPunct="1"/>
            <a:r>
              <a:rPr lang="en-CA" sz="2400" dirty="0"/>
              <a:t>Reach out to prospective consortia ahead of 2016 census release</a:t>
            </a:r>
          </a:p>
          <a:p>
            <a:pPr eaLnBrk="1" hangingPunct="1"/>
            <a:r>
              <a:rPr lang="en-CA" sz="2400" dirty="0"/>
              <a:t>Aim for next phase of NFHI (Neighbourhood Financial Health Index) project</a:t>
            </a:r>
            <a:endParaRPr lang="en-CA" altLang="en-US" sz="2400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5613" y="712788"/>
            <a:ext cx="7224712" cy="3221037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CA" sz="3600" b="1" i="1" spc="-15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30213" y="5445125"/>
            <a:ext cx="5561012" cy="7921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CA" sz="18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30213" y="4292600"/>
            <a:ext cx="5568950" cy="1079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fr-CA" sz="2000" i="1" dirty="0">
              <a:solidFill>
                <a:schemeClr val="tx1">
                  <a:lumMod val="75000"/>
                  <a:lumOff val="25000"/>
                </a:schemeClr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247" name="AutoShape 2" descr="http://upload.wikimedia.org/wikipedia/commons/2/2c/Montreal_-_QC_-_Skylin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CA" altLang="en-US" sz="1800"/>
          </a:p>
        </p:txBody>
      </p:sp>
      <p:pic>
        <p:nvPicPr>
          <p:cNvPr id="10248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8613" y="5151438"/>
            <a:ext cx="12128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CA" sz="3600" dirty="0">
                <a:latin typeface="+mn-lt"/>
              </a:rPr>
              <a:t>Other business</a:t>
            </a:r>
            <a:endParaRPr lang="en-CA" altLang="en-US" sz="3600" dirty="0">
              <a:latin typeface="+mn-lt"/>
            </a:endParaRPr>
          </a:p>
        </p:txBody>
      </p:sp>
      <p:sp>
        <p:nvSpPr>
          <p:cNvPr id="1025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CA" altLang="en-US" sz="2400" dirty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353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Calibri</vt:lpstr>
      <vt:lpstr>Arial</vt:lpstr>
      <vt:lpstr>Calibri Light</vt:lpstr>
      <vt:lpstr>Open Sans Semibold</vt:lpstr>
      <vt:lpstr>Open Sans Extrabold</vt:lpstr>
      <vt:lpstr>Open Sans</vt:lpstr>
      <vt:lpstr>Times New Roman</vt:lpstr>
      <vt:lpstr>Office Theme</vt:lpstr>
      <vt:lpstr>PowerPoint Presentation</vt:lpstr>
      <vt:lpstr>Meeting Agenda</vt:lpstr>
      <vt:lpstr>Welcome</vt:lpstr>
      <vt:lpstr>Strategic Direction (SD) 1 Program leadership</vt:lpstr>
      <vt:lpstr>SD2. Purchase and access data</vt:lpstr>
      <vt:lpstr>SD3. Train people and build capacity</vt:lpstr>
      <vt:lpstr>SD4. Share results within the network</vt:lpstr>
      <vt:lpstr>SD5. Build and foster partnerships</vt:lpstr>
      <vt:lpstr>Other business</vt:lpstr>
      <vt:lpstr>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Brendan Rahman</dc:creator>
  <cp:lastModifiedBy>Frojmovic</cp:lastModifiedBy>
  <cp:revision>21</cp:revision>
  <dcterms:created xsi:type="dcterms:W3CDTF">2015-05-21T02:04:25Z</dcterms:created>
  <dcterms:modified xsi:type="dcterms:W3CDTF">2016-10-13T13:23:16Z</dcterms:modified>
</cp:coreProperties>
</file>